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44"/>
  </p:notesMasterIdLst>
  <p:sldIdLst>
    <p:sldId id="300" r:id="rId2"/>
    <p:sldId id="299" r:id="rId3"/>
    <p:sldId id="257" r:id="rId4"/>
    <p:sldId id="258" r:id="rId5"/>
    <p:sldId id="259" r:id="rId6"/>
    <p:sldId id="260" r:id="rId7"/>
    <p:sldId id="261" r:id="rId8"/>
    <p:sldId id="262" r:id="rId9"/>
    <p:sldId id="263" r:id="rId10"/>
    <p:sldId id="265" r:id="rId11"/>
    <p:sldId id="264" r:id="rId12"/>
    <p:sldId id="267" r:id="rId13"/>
    <p:sldId id="268" r:id="rId14"/>
    <p:sldId id="269" r:id="rId15"/>
    <p:sldId id="266" r:id="rId16"/>
    <p:sldId id="270" r:id="rId17"/>
    <p:sldId id="271" r:id="rId18"/>
    <p:sldId id="272" r:id="rId19"/>
    <p:sldId id="273" r:id="rId20"/>
    <p:sldId id="274" r:id="rId21"/>
    <p:sldId id="276" r:id="rId22"/>
    <p:sldId id="277" r:id="rId23"/>
    <p:sldId id="278" r:id="rId24"/>
    <p:sldId id="279" r:id="rId25"/>
    <p:sldId id="280" r:id="rId26"/>
    <p:sldId id="282" r:id="rId27"/>
    <p:sldId id="284" r:id="rId28"/>
    <p:sldId id="285" r:id="rId29"/>
    <p:sldId id="281" r:id="rId30"/>
    <p:sldId id="286" r:id="rId31"/>
    <p:sldId id="287" r:id="rId32"/>
    <p:sldId id="288" r:id="rId33"/>
    <p:sldId id="289" r:id="rId34"/>
    <p:sldId id="290" r:id="rId35"/>
    <p:sldId id="291" r:id="rId36"/>
    <p:sldId id="301" r:id="rId37"/>
    <p:sldId id="292" r:id="rId38"/>
    <p:sldId id="293" r:id="rId39"/>
    <p:sldId id="295" r:id="rId40"/>
    <p:sldId id="296" r:id="rId41"/>
    <p:sldId id="298" r:id="rId42"/>
    <p:sldId id="297" r:id="rId43"/>
  </p:sldIdLst>
  <p:sldSz cx="12192000" cy="6858000"/>
  <p:notesSz cx="6954838"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9892"/>
    <a:srgbClr val="C6926C"/>
    <a:srgbClr val="C7946E"/>
    <a:srgbClr val="545355"/>
    <a:srgbClr val="D79C71"/>
    <a:srgbClr val="77563F"/>
    <a:srgbClr val="D89D72"/>
    <a:srgbClr val="DA9E72"/>
    <a:srgbClr val="F5AD78"/>
    <a:srgbClr val="F658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4" autoAdjust="0"/>
    <p:restoredTop sz="94533" autoAdjust="0"/>
  </p:normalViewPr>
  <p:slideViewPr>
    <p:cSldViewPr snapToGrid="0">
      <p:cViewPr>
        <p:scale>
          <a:sx n="81" d="100"/>
          <a:sy n="81" d="100"/>
        </p:scale>
        <p:origin x="9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8F9A5-E75F-461B-B508-BC02F11CCE9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39E5707-AC78-4C05-B435-A57A473E0B34}">
      <dgm:prSet phldrT="[Text]"/>
      <dgm:spPr>
        <a:xfrm>
          <a:off x="2779707" y="4262759"/>
          <a:ext cx="2517785" cy="1147441"/>
        </a:xfrm>
        <a:prstGeom prst="rect">
          <a:avLst/>
        </a:prstGeom>
        <a:solidFill>
          <a:srgbClr val="002060"/>
        </a:solidFill>
        <a:ln w="12700" cap="flat" cmpd="sng" algn="ctr">
          <a:solidFill>
            <a:srgbClr val="FFFFFF">
              <a:hueOff val="0"/>
              <a:satOff val="0"/>
              <a:lumOff val="0"/>
              <a:alphaOff val="0"/>
            </a:srgbClr>
          </a:solidFill>
          <a:prstDash val="solid"/>
          <a:miter lim="800000"/>
        </a:ln>
        <a:effectLst/>
      </dgm:spPr>
      <dgm:t>
        <a:bodyPr/>
        <a:lstStyle/>
        <a:p>
          <a:r>
            <a:rPr lang="ur-PK" dirty="0" smtClean="0">
              <a:solidFill>
                <a:srgbClr val="FFFFFF"/>
              </a:solidFill>
              <a:latin typeface="Jameel Noori Nastaleeq" pitchFamily="2" charset="-78"/>
              <a:ea typeface="+mn-ea"/>
              <a:cs typeface="Jameel Noori Nastaleeq" pitchFamily="2" charset="-78"/>
            </a:rPr>
            <a:t>راستے پر چلانا</a:t>
          </a:r>
          <a:endParaRPr lang="en-US" dirty="0">
            <a:solidFill>
              <a:srgbClr val="FFFFFF"/>
            </a:solidFill>
            <a:latin typeface="Jameel Noori Nastaleeq" pitchFamily="2" charset="-78"/>
            <a:ea typeface="+mn-ea"/>
            <a:cs typeface="Jameel Noori Nastaleeq" pitchFamily="2" charset="-78"/>
          </a:endParaRPr>
        </a:p>
      </dgm:t>
    </dgm:pt>
    <dgm:pt modelId="{E119E0CB-28E3-48D5-8C92-66AC845D812F}" type="sibTrans" cxnId="{AFF21870-BB11-4CE2-8F25-CBC310B27E63}">
      <dgm:prSet/>
      <dgm:spPr/>
      <dgm:t>
        <a:bodyPr/>
        <a:lstStyle/>
        <a:p>
          <a:endParaRPr lang="en-US"/>
        </a:p>
      </dgm:t>
    </dgm:pt>
    <dgm:pt modelId="{2B45C2C9-B53D-45E0-B324-D22444244B6A}" type="parTrans" cxnId="{AFF21870-BB11-4CE2-8F25-CBC310B27E63}">
      <dgm:prSet/>
      <dgm:spPr>
        <a:xfrm>
          <a:off x="3992880" y="2151466"/>
          <a:ext cx="91440" cy="2111292"/>
        </a:xfrm>
        <a:custGeom>
          <a:avLst/>
          <a:gdLst/>
          <a:ahLst/>
          <a:cxnLst/>
          <a:rect l="0" t="0" r="0" b="0"/>
          <a:pathLst>
            <a:path>
              <a:moveTo>
                <a:pt x="45720" y="0"/>
              </a:moveTo>
              <a:lnTo>
                <a:pt x="45720" y="2111292"/>
              </a:lnTo>
            </a:path>
          </a:pathLst>
        </a:custGeom>
        <a:noFill/>
        <a:ln w="12700" cap="flat" cmpd="sng" algn="ctr">
          <a:solidFill>
            <a:srgbClr val="DCF0F4">
              <a:shade val="60000"/>
              <a:hueOff val="0"/>
              <a:satOff val="0"/>
              <a:lumOff val="0"/>
              <a:alphaOff val="0"/>
            </a:srgbClr>
          </a:solidFill>
          <a:prstDash val="solid"/>
          <a:miter lim="800000"/>
        </a:ln>
        <a:effectLst/>
      </dgm:spPr>
      <dgm:t>
        <a:bodyPr/>
        <a:lstStyle/>
        <a:p>
          <a:endParaRPr lang="en-US"/>
        </a:p>
      </dgm:t>
    </dgm:pt>
    <dgm:pt modelId="{1928BA30-8E2D-4ED5-8622-8AE4733BEB4C}">
      <dgm:prSet phldrT="[Text]"/>
      <dgm:spPr>
        <a:xfrm>
          <a:off x="7" y="4197710"/>
          <a:ext cx="2294883" cy="1147441"/>
        </a:xfrm>
        <a:prstGeom prst="rect">
          <a:avLst/>
        </a:prstGeom>
        <a:solidFill>
          <a:srgbClr val="002060"/>
        </a:solidFill>
        <a:ln w="12700" cap="flat" cmpd="sng" algn="ctr">
          <a:solidFill>
            <a:srgbClr val="FFFFFF">
              <a:hueOff val="0"/>
              <a:satOff val="0"/>
              <a:lumOff val="0"/>
              <a:alphaOff val="0"/>
            </a:srgbClr>
          </a:solidFill>
          <a:prstDash val="solid"/>
          <a:miter lim="800000"/>
        </a:ln>
        <a:effectLst/>
      </dgm:spPr>
      <dgm:t>
        <a:bodyPr/>
        <a:lstStyle/>
        <a:p>
          <a:pPr rtl="1"/>
          <a:r>
            <a:rPr lang="ur-PK" dirty="0" smtClean="0">
              <a:solidFill>
                <a:srgbClr val="FFFFFF"/>
              </a:solidFill>
              <a:latin typeface="Jameel Noori Nastaleeq" pitchFamily="2" charset="-78"/>
              <a:ea typeface="+mn-ea"/>
              <a:cs typeface="Jameel Noori Nastaleeq" pitchFamily="2" charset="-78"/>
            </a:rPr>
            <a:t>منزل پر پہنچانا</a:t>
          </a:r>
          <a:endParaRPr lang="en-US" dirty="0">
            <a:solidFill>
              <a:srgbClr val="FFFFFF"/>
            </a:solidFill>
            <a:latin typeface="Jameel Noori Nastaleeq" pitchFamily="2" charset="-78"/>
            <a:ea typeface="+mn-ea"/>
            <a:cs typeface="Jameel Noori Nastaleeq" pitchFamily="2" charset="-78"/>
          </a:endParaRPr>
        </a:p>
      </dgm:t>
    </dgm:pt>
    <dgm:pt modelId="{997F8415-A463-4092-AF0D-03D08C44903B}" type="sibTrans" cxnId="{E6E3F6CC-BBCA-4B9D-8F74-599CB1D35A1E}">
      <dgm:prSet/>
      <dgm:spPr/>
      <dgm:t>
        <a:bodyPr/>
        <a:lstStyle/>
        <a:p>
          <a:endParaRPr lang="en-US"/>
        </a:p>
      </dgm:t>
    </dgm:pt>
    <dgm:pt modelId="{0B1E08A2-FED7-4E3A-BC01-7E1DE2A6381E}" type="parTrans" cxnId="{E6E3F6CC-BBCA-4B9D-8F74-599CB1D35A1E}">
      <dgm:prSet/>
      <dgm:spPr>
        <a:xfrm>
          <a:off x="1147448" y="2151466"/>
          <a:ext cx="2891151" cy="2046244"/>
        </a:xfrm>
        <a:custGeom>
          <a:avLst/>
          <a:gdLst/>
          <a:ahLst/>
          <a:cxnLst/>
          <a:rect l="0" t="0" r="0" b="0"/>
          <a:pathLst>
            <a:path>
              <a:moveTo>
                <a:pt x="2891151" y="0"/>
              </a:moveTo>
              <a:lnTo>
                <a:pt x="2891151" y="1805281"/>
              </a:lnTo>
              <a:lnTo>
                <a:pt x="0" y="1805281"/>
              </a:lnTo>
              <a:lnTo>
                <a:pt x="0" y="2046244"/>
              </a:lnTo>
            </a:path>
          </a:pathLst>
        </a:custGeom>
        <a:noFill/>
        <a:ln w="12700" cap="flat" cmpd="sng" algn="ctr">
          <a:solidFill>
            <a:srgbClr val="DCF0F4">
              <a:shade val="60000"/>
              <a:hueOff val="0"/>
              <a:satOff val="0"/>
              <a:lumOff val="0"/>
              <a:alphaOff val="0"/>
            </a:srgbClr>
          </a:solidFill>
          <a:prstDash val="solid"/>
          <a:miter lim="800000"/>
        </a:ln>
        <a:effectLst/>
      </dgm:spPr>
      <dgm:t>
        <a:bodyPr/>
        <a:lstStyle/>
        <a:p>
          <a:endParaRPr lang="en-US"/>
        </a:p>
      </dgm:t>
    </dgm:pt>
    <dgm:pt modelId="{714B967E-1A59-4964-BD12-4172A6F8A303}">
      <dgm:prSet phldrT="[Text]"/>
      <dgm:spPr>
        <a:xfrm>
          <a:off x="5486407" y="4197710"/>
          <a:ext cx="2294883" cy="1147441"/>
        </a:xfrm>
        <a:prstGeom prst="rect">
          <a:avLst/>
        </a:prstGeom>
        <a:solidFill>
          <a:srgbClr val="002060"/>
        </a:solidFill>
        <a:ln w="12700" cap="flat" cmpd="sng" algn="ctr">
          <a:solidFill>
            <a:srgbClr val="FFFFFF">
              <a:hueOff val="0"/>
              <a:satOff val="0"/>
              <a:lumOff val="0"/>
              <a:alphaOff val="0"/>
            </a:srgbClr>
          </a:solidFill>
          <a:prstDash val="solid"/>
          <a:miter lim="800000"/>
        </a:ln>
        <a:effectLst/>
      </dgm:spPr>
      <dgm:t>
        <a:bodyPr/>
        <a:lstStyle/>
        <a:p>
          <a:r>
            <a:rPr lang="ur-PK" dirty="0" smtClean="0">
              <a:solidFill>
                <a:srgbClr val="FFFFFF"/>
              </a:solidFill>
              <a:latin typeface="Jameel Noori Nastaleeq" pitchFamily="2" charset="-78"/>
              <a:ea typeface="+mn-ea"/>
              <a:cs typeface="Jameel Noori Nastaleeq" pitchFamily="2" charset="-78"/>
            </a:rPr>
            <a:t>راستے کی رہنمائی</a:t>
          </a:r>
          <a:endParaRPr lang="en-US" dirty="0">
            <a:solidFill>
              <a:srgbClr val="FFFFFF"/>
            </a:solidFill>
            <a:latin typeface="Jameel Noori Nastaleeq" pitchFamily="2" charset="-78"/>
            <a:ea typeface="+mn-ea"/>
            <a:cs typeface="Jameel Noori Nastaleeq" pitchFamily="2" charset="-78"/>
          </a:endParaRPr>
        </a:p>
      </dgm:t>
    </dgm:pt>
    <dgm:pt modelId="{D2CC68D8-9DC0-482F-9FD3-C946FA58C48D}" type="sibTrans" cxnId="{58322246-0634-4301-AF62-B6F736277200}">
      <dgm:prSet/>
      <dgm:spPr/>
      <dgm:t>
        <a:bodyPr/>
        <a:lstStyle/>
        <a:p>
          <a:endParaRPr lang="en-US"/>
        </a:p>
      </dgm:t>
    </dgm:pt>
    <dgm:pt modelId="{20D53A3A-173C-44C1-A70B-59F231AE444C}" type="parTrans" cxnId="{58322246-0634-4301-AF62-B6F736277200}">
      <dgm:prSet/>
      <dgm:spPr>
        <a:xfrm>
          <a:off x="4038600" y="2151466"/>
          <a:ext cx="2595248" cy="2046244"/>
        </a:xfrm>
        <a:custGeom>
          <a:avLst/>
          <a:gdLst/>
          <a:ahLst/>
          <a:cxnLst/>
          <a:rect l="0" t="0" r="0" b="0"/>
          <a:pathLst>
            <a:path>
              <a:moveTo>
                <a:pt x="0" y="0"/>
              </a:moveTo>
              <a:lnTo>
                <a:pt x="0" y="1805281"/>
              </a:lnTo>
              <a:lnTo>
                <a:pt x="2595248" y="1805281"/>
              </a:lnTo>
              <a:lnTo>
                <a:pt x="2595248" y="2046244"/>
              </a:lnTo>
            </a:path>
          </a:pathLst>
        </a:custGeom>
        <a:noFill/>
        <a:ln w="12700" cap="flat" cmpd="sng" algn="ctr">
          <a:solidFill>
            <a:srgbClr val="DCF0F4">
              <a:shade val="60000"/>
              <a:hueOff val="0"/>
              <a:satOff val="0"/>
              <a:lumOff val="0"/>
              <a:alphaOff val="0"/>
            </a:srgbClr>
          </a:solidFill>
          <a:prstDash val="solid"/>
          <a:miter lim="800000"/>
        </a:ln>
        <a:effectLst/>
      </dgm:spPr>
      <dgm:t>
        <a:bodyPr/>
        <a:lstStyle/>
        <a:p>
          <a:endParaRPr lang="en-US"/>
        </a:p>
      </dgm:t>
    </dgm:pt>
    <dgm:pt modelId="{AC990259-067C-40C6-8553-A992E1EC46E6}" type="asst">
      <dgm:prSet phldrT="[Text]" custT="1"/>
      <dgm:spPr>
        <a:xfrm>
          <a:off x="1502754" y="2633392"/>
          <a:ext cx="2294883" cy="1147441"/>
        </a:xfrm>
        <a:prstGeom prst="rect">
          <a:avLst/>
        </a:prstGeom>
        <a:solidFill>
          <a:srgbClr val="00B050"/>
        </a:solidFill>
        <a:ln w="12700" cap="flat" cmpd="sng" algn="ctr">
          <a:solidFill>
            <a:srgbClr val="FFFFFF">
              <a:hueOff val="0"/>
              <a:satOff val="0"/>
              <a:lumOff val="0"/>
              <a:alphaOff val="0"/>
            </a:srgbClr>
          </a:solidFill>
          <a:prstDash val="solid"/>
          <a:miter lim="800000"/>
        </a:ln>
        <a:effectLst/>
      </dgm:spPr>
      <dgm:t>
        <a:bodyPr/>
        <a:lstStyle/>
        <a:p>
          <a:r>
            <a:rPr lang="ur-PK" sz="7200" b="1" i="0" dirty="0" smtClean="0">
              <a:solidFill>
                <a:srgbClr val="FFFFFF"/>
              </a:solidFill>
              <a:latin typeface="Anwar" panose="02000000000000000000" pitchFamily="2" charset="-78"/>
              <a:ea typeface="+mn-ea"/>
              <a:cs typeface="Anwar" panose="02000000000000000000" pitchFamily="2" charset="-78"/>
            </a:rPr>
            <a:t>اهْدِنَا</a:t>
          </a:r>
          <a:endParaRPr lang="en-US" sz="7200" b="1" dirty="0">
            <a:solidFill>
              <a:srgbClr val="FFFFFF"/>
            </a:solidFill>
            <a:latin typeface="Anwar" panose="02000000000000000000" pitchFamily="2" charset="-78"/>
            <a:ea typeface="+mn-ea"/>
            <a:cs typeface="Anwar" panose="02000000000000000000" pitchFamily="2" charset="-78"/>
          </a:endParaRPr>
        </a:p>
      </dgm:t>
    </dgm:pt>
    <dgm:pt modelId="{0439C98E-5508-4BCB-8814-18D38BF1DAFF}" type="sibTrans" cxnId="{099E4A6E-EFF0-49D9-9417-3479003A31EE}">
      <dgm:prSet/>
      <dgm:spPr/>
      <dgm:t>
        <a:bodyPr/>
        <a:lstStyle/>
        <a:p>
          <a:endParaRPr lang="en-US"/>
        </a:p>
      </dgm:t>
    </dgm:pt>
    <dgm:pt modelId="{30986B35-1C56-49C7-9BBB-F495777E8D57}" type="parTrans" cxnId="{099E4A6E-EFF0-49D9-9417-3479003A31EE}">
      <dgm:prSet/>
      <dgm:spPr>
        <a:xfrm>
          <a:off x="3797637" y="2151466"/>
          <a:ext cx="240962" cy="1055646"/>
        </a:xfrm>
        <a:custGeom>
          <a:avLst/>
          <a:gdLst/>
          <a:ahLst/>
          <a:cxnLst/>
          <a:rect l="0" t="0" r="0" b="0"/>
          <a:pathLst>
            <a:path>
              <a:moveTo>
                <a:pt x="240962" y="0"/>
              </a:moveTo>
              <a:lnTo>
                <a:pt x="240962" y="1055646"/>
              </a:lnTo>
              <a:lnTo>
                <a:pt x="0" y="1055646"/>
              </a:lnTo>
            </a:path>
          </a:pathLst>
        </a:custGeom>
        <a:noFill/>
        <a:ln w="12700" cap="flat" cmpd="sng" algn="ctr">
          <a:solidFill>
            <a:srgbClr val="DCF0F4">
              <a:shade val="60000"/>
              <a:hueOff val="0"/>
              <a:satOff val="0"/>
              <a:lumOff val="0"/>
              <a:alphaOff val="0"/>
            </a:srgbClr>
          </a:solidFill>
          <a:prstDash val="solid"/>
          <a:miter lim="800000"/>
        </a:ln>
        <a:effectLst/>
      </dgm:spPr>
      <dgm:t>
        <a:bodyPr/>
        <a:lstStyle/>
        <a:p>
          <a:endParaRPr lang="en-US"/>
        </a:p>
      </dgm:t>
    </dgm:pt>
    <dgm:pt modelId="{EAB9C1E0-5DC4-46AA-B7B7-2C494EF87AF2}">
      <dgm:prSet phldrT="[Text]" custT="1"/>
      <dgm:spPr>
        <a:xfrm>
          <a:off x="2133594" y="380998"/>
          <a:ext cx="3810010" cy="1770467"/>
        </a:xfrm>
        <a:prstGeom prst="rect">
          <a:avLst/>
        </a:prstGeom>
        <a:solidFill>
          <a:srgbClr val="B6167D"/>
        </a:solidFill>
        <a:ln w="12700" cap="flat" cmpd="sng" algn="ctr">
          <a:solidFill>
            <a:srgbClr val="FFFFFF">
              <a:hueOff val="0"/>
              <a:satOff val="0"/>
              <a:lumOff val="0"/>
              <a:alphaOff val="0"/>
            </a:srgbClr>
          </a:solidFill>
          <a:prstDash val="solid"/>
          <a:miter lim="800000"/>
        </a:ln>
        <a:effectLst/>
      </dgm:spPr>
      <dgm:t>
        <a:bodyPr/>
        <a:lstStyle/>
        <a:p>
          <a:r>
            <a:rPr lang="ur-PK" sz="6000" b="1" i="0" dirty="0" smtClean="0">
              <a:solidFill>
                <a:srgbClr val="FFFFFF"/>
              </a:solidFill>
              <a:latin typeface="Aasar Unicode" panose="02000000000000000000" pitchFamily="2" charset="-78"/>
              <a:ea typeface="+mn-ea"/>
              <a:cs typeface="Aasar Unicode" panose="02000000000000000000" pitchFamily="2" charset="-78"/>
            </a:rPr>
            <a:t>اهْدِنَا الصِّرَاطَ الْمُسْتَقِيمَ</a:t>
          </a:r>
          <a:endParaRPr lang="en-US" sz="6000" b="1" dirty="0">
            <a:solidFill>
              <a:srgbClr val="FFFFFF"/>
            </a:solidFill>
            <a:latin typeface="Aasar Unicode" panose="02000000000000000000" pitchFamily="2" charset="-78"/>
            <a:ea typeface="+mn-ea"/>
            <a:cs typeface="Aasar Unicode" panose="02000000000000000000" pitchFamily="2" charset="-78"/>
          </a:endParaRPr>
        </a:p>
      </dgm:t>
    </dgm:pt>
    <dgm:pt modelId="{BF26963A-518E-4711-97EB-0B6759605748}" type="sibTrans" cxnId="{87BD69E1-C11C-4C21-8BDA-86B7F8A207D4}">
      <dgm:prSet/>
      <dgm:spPr/>
      <dgm:t>
        <a:bodyPr/>
        <a:lstStyle/>
        <a:p>
          <a:endParaRPr lang="en-US"/>
        </a:p>
      </dgm:t>
    </dgm:pt>
    <dgm:pt modelId="{2C7697C3-AA02-4608-BC4E-881ABB865879}" type="parTrans" cxnId="{87BD69E1-C11C-4C21-8BDA-86B7F8A207D4}">
      <dgm:prSet/>
      <dgm:spPr/>
      <dgm:t>
        <a:bodyPr/>
        <a:lstStyle/>
        <a:p>
          <a:endParaRPr lang="en-US"/>
        </a:p>
      </dgm:t>
    </dgm:pt>
    <dgm:pt modelId="{36CDA6C8-F31B-462F-BD80-0C1487E31A10}" type="pres">
      <dgm:prSet presAssocID="{EFD8F9A5-E75F-461B-B508-BC02F11CCE99}" presName="hierChild1" presStyleCnt="0">
        <dgm:presLayoutVars>
          <dgm:orgChart val="1"/>
          <dgm:chPref val="1"/>
          <dgm:dir/>
          <dgm:animOne val="branch"/>
          <dgm:animLvl val="lvl"/>
          <dgm:resizeHandles/>
        </dgm:presLayoutVars>
      </dgm:prSet>
      <dgm:spPr/>
      <dgm:t>
        <a:bodyPr/>
        <a:lstStyle/>
        <a:p>
          <a:endParaRPr lang="en-US"/>
        </a:p>
      </dgm:t>
    </dgm:pt>
    <dgm:pt modelId="{4BC70D7B-FBAA-4C20-A06B-F0C28FE5477B}" type="pres">
      <dgm:prSet presAssocID="{EAB9C1E0-5DC4-46AA-B7B7-2C494EF87AF2}" presName="hierRoot1" presStyleCnt="0">
        <dgm:presLayoutVars>
          <dgm:hierBranch val="init"/>
        </dgm:presLayoutVars>
      </dgm:prSet>
      <dgm:spPr/>
    </dgm:pt>
    <dgm:pt modelId="{35CF67E3-BD93-4CC7-BEE9-B7E1D261FF3C}" type="pres">
      <dgm:prSet presAssocID="{EAB9C1E0-5DC4-46AA-B7B7-2C494EF87AF2}" presName="rootComposite1" presStyleCnt="0"/>
      <dgm:spPr/>
    </dgm:pt>
    <dgm:pt modelId="{C491C947-F5F6-4C0C-98D7-187B84738BA9}" type="pres">
      <dgm:prSet presAssocID="{EAB9C1E0-5DC4-46AA-B7B7-2C494EF87AF2}" presName="rootText1" presStyleLbl="node0" presStyleIdx="0" presStyleCnt="1" custScaleX="166022" custScaleY="154297">
        <dgm:presLayoutVars>
          <dgm:chPref val="3"/>
        </dgm:presLayoutVars>
      </dgm:prSet>
      <dgm:spPr/>
      <dgm:t>
        <a:bodyPr/>
        <a:lstStyle/>
        <a:p>
          <a:endParaRPr lang="en-US"/>
        </a:p>
      </dgm:t>
    </dgm:pt>
    <dgm:pt modelId="{603E9C7E-465C-4B6D-8711-67102579FDB9}" type="pres">
      <dgm:prSet presAssocID="{EAB9C1E0-5DC4-46AA-B7B7-2C494EF87AF2}" presName="rootConnector1" presStyleLbl="node1" presStyleIdx="0" presStyleCnt="0"/>
      <dgm:spPr/>
      <dgm:t>
        <a:bodyPr/>
        <a:lstStyle/>
        <a:p>
          <a:endParaRPr lang="en-US"/>
        </a:p>
      </dgm:t>
    </dgm:pt>
    <dgm:pt modelId="{21F6CE09-3832-4F5F-A8CD-FF18756235E1}" type="pres">
      <dgm:prSet presAssocID="{EAB9C1E0-5DC4-46AA-B7B7-2C494EF87AF2}" presName="hierChild2" presStyleCnt="0"/>
      <dgm:spPr/>
    </dgm:pt>
    <dgm:pt modelId="{607F235D-6248-4200-BCEA-ABCDB0127164}" type="pres">
      <dgm:prSet presAssocID="{20D53A3A-173C-44C1-A70B-59F231AE444C}" presName="Name37" presStyleLbl="parChTrans1D2" presStyleIdx="0" presStyleCnt="4"/>
      <dgm:spPr/>
      <dgm:t>
        <a:bodyPr/>
        <a:lstStyle/>
        <a:p>
          <a:endParaRPr lang="en-US"/>
        </a:p>
      </dgm:t>
    </dgm:pt>
    <dgm:pt modelId="{F967EC40-70E6-436E-85DE-5230F29EE60F}" type="pres">
      <dgm:prSet presAssocID="{714B967E-1A59-4964-BD12-4172A6F8A303}" presName="hierRoot2" presStyleCnt="0">
        <dgm:presLayoutVars>
          <dgm:hierBranch val="init"/>
        </dgm:presLayoutVars>
      </dgm:prSet>
      <dgm:spPr/>
    </dgm:pt>
    <dgm:pt modelId="{61812FAB-01B5-4C4F-AE17-7F15FD241C7E}" type="pres">
      <dgm:prSet presAssocID="{714B967E-1A59-4964-BD12-4172A6F8A303}" presName="rootComposite" presStyleCnt="0"/>
      <dgm:spPr/>
    </dgm:pt>
    <dgm:pt modelId="{FEF4DB03-286A-4C5F-AEF1-7AA251962C22}" type="pres">
      <dgm:prSet presAssocID="{714B967E-1A59-4964-BD12-4172A6F8A303}" presName="rootText" presStyleLbl="node2" presStyleIdx="0" presStyleCnt="3" custLinFactX="100000" custLinFactNeighborX="138945" custLinFactNeighborY="-5669">
        <dgm:presLayoutVars>
          <dgm:chPref val="3"/>
        </dgm:presLayoutVars>
      </dgm:prSet>
      <dgm:spPr/>
      <dgm:t>
        <a:bodyPr/>
        <a:lstStyle/>
        <a:p>
          <a:endParaRPr lang="en-US"/>
        </a:p>
      </dgm:t>
    </dgm:pt>
    <dgm:pt modelId="{4002C9F8-C7C0-4ADE-9C2E-4C563DB660D1}" type="pres">
      <dgm:prSet presAssocID="{714B967E-1A59-4964-BD12-4172A6F8A303}" presName="rootConnector" presStyleLbl="node2" presStyleIdx="0" presStyleCnt="3"/>
      <dgm:spPr/>
      <dgm:t>
        <a:bodyPr/>
        <a:lstStyle/>
        <a:p>
          <a:endParaRPr lang="en-US"/>
        </a:p>
      </dgm:t>
    </dgm:pt>
    <dgm:pt modelId="{518D2448-B6BD-4871-971A-FB59785DA615}" type="pres">
      <dgm:prSet presAssocID="{714B967E-1A59-4964-BD12-4172A6F8A303}" presName="hierChild4" presStyleCnt="0"/>
      <dgm:spPr/>
    </dgm:pt>
    <dgm:pt modelId="{D5ED43BA-787E-4D8C-9540-7D84810D4785}" type="pres">
      <dgm:prSet presAssocID="{714B967E-1A59-4964-BD12-4172A6F8A303}" presName="hierChild5" presStyleCnt="0"/>
      <dgm:spPr/>
    </dgm:pt>
    <dgm:pt modelId="{098CFACA-8B26-412A-A8BF-F3F723EC56D8}" type="pres">
      <dgm:prSet presAssocID="{2B45C2C9-B53D-45E0-B324-D22444244B6A}" presName="Name37" presStyleLbl="parChTrans1D2" presStyleIdx="1" presStyleCnt="4"/>
      <dgm:spPr/>
      <dgm:t>
        <a:bodyPr/>
        <a:lstStyle/>
        <a:p>
          <a:endParaRPr lang="en-US"/>
        </a:p>
      </dgm:t>
    </dgm:pt>
    <dgm:pt modelId="{989EA83D-DE2F-407C-8E04-2D26DFA404AB}" type="pres">
      <dgm:prSet presAssocID="{D39E5707-AC78-4C05-B435-A57A473E0B34}" presName="hierRoot2" presStyleCnt="0">
        <dgm:presLayoutVars>
          <dgm:hierBranch val="init"/>
        </dgm:presLayoutVars>
      </dgm:prSet>
      <dgm:spPr/>
    </dgm:pt>
    <dgm:pt modelId="{1595C082-8C95-403F-9FAD-BCCD49C4671C}" type="pres">
      <dgm:prSet presAssocID="{D39E5707-AC78-4C05-B435-A57A473E0B34}" presName="rootComposite" presStyleCnt="0"/>
      <dgm:spPr/>
    </dgm:pt>
    <dgm:pt modelId="{98C7ECCF-7AFB-44D0-8A17-68B7A3CF5EB4}" type="pres">
      <dgm:prSet presAssocID="{D39E5707-AC78-4C05-B435-A57A473E0B34}" presName="rootText" presStyleLbl="node2" presStyleIdx="1" presStyleCnt="3" custScaleX="109713">
        <dgm:presLayoutVars>
          <dgm:chPref val="3"/>
        </dgm:presLayoutVars>
      </dgm:prSet>
      <dgm:spPr/>
      <dgm:t>
        <a:bodyPr/>
        <a:lstStyle/>
        <a:p>
          <a:endParaRPr lang="en-US"/>
        </a:p>
      </dgm:t>
    </dgm:pt>
    <dgm:pt modelId="{5720ABF1-032D-4EC7-BE79-86EB7DA893D3}" type="pres">
      <dgm:prSet presAssocID="{D39E5707-AC78-4C05-B435-A57A473E0B34}" presName="rootConnector" presStyleLbl="node2" presStyleIdx="1" presStyleCnt="3"/>
      <dgm:spPr/>
      <dgm:t>
        <a:bodyPr/>
        <a:lstStyle/>
        <a:p>
          <a:endParaRPr lang="en-US"/>
        </a:p>
      </dgm:t>
    </dgm:pt>
    <dgm:pt modelId="{6C46EA4B-79AD-4044-ACFA-D3475F60D414}" type="pres">
      <dgm:prSet presAssocID="{D39E5707-AC78-4C05-B435-A57A473E0B34}" presName="hierChild4" presStyleCnt="0"/>
      <dgm:spPr/>
    </dgm:pt>
    <dgm:pt modelId="{91F34371-360A-41ED-9E8E-414CCB049543}" type="pres">
      <dgm:prSet presAssocID="{D39E5707-AC78-4C05-B435-A57A473E0B34}" presName="hierChild5" presStyleCnt="0"/>
      <dgm:spPr/>
    </dgm:pt>
    <dgm:pt modelId="{A01F4FCD-B526-47D2-8C0C-2DE63489C430}" type="pres">
      <dgm:prSet presAssocID="{0B1E08A2-FED7-4E3A-BC01-7E1DE2A6381E}" presName="Name37" presStyleLbl="parChTrans1D2" presStyleIdx="2" presStyleCnt="4"/>
      <dgm:spPr/>
      <dgm:t>
        <a:bodyPr/>
        <a:lstStyle/>
        <a:p>
          <a:endParaRPr lang="en-US"/>
        </a:p>
      </dgm:t>
    </dgm:pt>
    <dgm:pt modelId="{1011AE89-53E1-42BE-B678-FBAA68131285}" type="pres">
      <dgm:prSet presAssocID="{1928BA30-8E2D-4ED5-8622-8AE4733BEB4C}" presName="hierRoot2" presStyleCnt="0">
        <dgm:presLayoutVars>
          <dgm:hierBranch val="init"/>
        </dgm:presLayoutVars>
      </dgm:prSet>
      <dgm:spPr/>
    </dgm:pt>
    <dgm:pt modelId="{51991C75-7A76-4148-BCE3-38010130ADF9}" type="pres">
      <dgm:prSet presAssocID="{1928BA30-8E2D-4ED5-8622-8AE4733BEB4C}" presName="rootComposite" presStyleCnt="0"/>
      <dgm:spPr/>
    </dgm:pt>
    <dgm:pt modelId="{58497A0A-7E9F-45D6-B29A-9D5B0F11D9CF}" type="pres">
      <dgm:prSet presAssocID="{1928BA30-8E2D-4ED5-8622-8AE4733BEB4C}" presName="rootText" presStyleLbl="node2" presStyleIdx="2" presStyleCnt="3" custLinFactX="-100000" custLinFactNeighborX="-151839" custLinFactNeighborY="-5669">
        <dgm:presLayoutVars>
          <dgm:chPref val="3"/>
        </dgm:presLayoutVars>
      </dgm:prSet>
      <dgm:spPr/>
      <dgm:t>
        <a:bodyPr/>
        <a:lstStyle/>
        <a:p>
          <a:endParaRPr lang="en-US"/>
        </a:p>
      </dgm:t>
    </dgm:pt>
    <dgm:pt modelId="{74FDFB83-2A66-411E-A080-EC8842C2D298}" type="pres">
      <dgm:prSet presAssocID="{1928BA30-8E2D-4ED5-8622-8AE4733BEB4C}" presName="rootConnector" presStyleLbl="node2" presStyleIdx="2" presStyleCnt="3"/>
      <dgm:spPr/>
      <dgm:t>
        <a:bodyPr/>
        <a:lstStyle/>
        <a:p>
          <a:endParaRPr lang="en-US"/>
        </a:p>
      </dgm:t>
    </dgm:pt>
    <dgm:pt modelId="{9666CCEC-7795-45CF-9D68-A7C69BAA08BF}" type="pres">
      <dgm:prSet presAssocID="{1928BA30-8E2D-4ED5-8622-8AE4733BEB4C}" presName="hierChild4" presStyleCnt="0"/>
      <dgm:spPr/>
    </dgm:pt>
    <dgm:pt modelId="{808AFA1C-47DF-4120-9064-8F6264163AC8}" type="pres">
      <dgm:prSet presAssocID="{1928BA30-8E2D-4ED5-8622-8AE4733BEB4C}" presName="hierChild5" presStyleCnt="0"/>
      <dgm:spPr/>
    </dgm:pt>
    <dgm:pt modelId="{019479AB-42E3-4739-AD11-9A0CCA18ABFF}" type="pres">
      <dgm:prSet presAssocID="{EAB9C1E0-5DC4-46AA-B7B7-2C494EF87AF2}" presName="hierChild3" presStyleCnt="0"/>
      <dgm:spPr/>
    </dgm:pt>
    <dgm:pt modelId="{0BB8FDF6-BD1C-4F8D-B402-9DA521AC935A}" type="pres">
      <dgm:prSet presAssocID="{30986B35-1C56-49C7-9BBB-F495777E8D57}" presName="Name111" presStyleLbl="parChTrans1D2" presStyleIdx="3" presStyleCnt="4"/>
      <dgm:spPr/>
      <dgm:t>
        <a:bodyPr/>
        <a:lstStyle/>
        <a:p>
          <a:endParaRPr lang="en-US"/>
        </a:p>
      </dgm:t>
    </dgm:pt>
    <dgm:pt modelId="{CAB3B511-EB8E-489D-9EA6-DB508A028C0B}" type="pres">
      <dgm:prSet presAssocID="{AC990259-067C-40C6-8553-A992E1EC46E6}" presName="hierRoot3" presStyleCnt="0">
        <dgm:presLayoutVars>
          <dgm:hierBranch val="init"/>
        </dgm:presLayoutVars>
      </dgm:prSet>
      <dgm:spPr/>
    </dgm:pt>
    <dgm:pt modelId="{5E6448A2-606A-454F-8632-D9B05143CCAE}" type="pres">
      <dgm:prSet presAssocID="{AC990259-067C-40C6-8553-A992E1EC46E6}" presName="rootComposite3" presStyleCnt="0"/>
      <dgm:spPr/>
    </dgm:pt>
    <dgm:pt modelId="{B9D3BF4C-9DB1-4F89-866E-DD17CA3A1059}" type="pres">
      <dgm:prSet presAssocID="{AC990259-067C-40C6-8553-A992E1EC46E6}" presName="rootText3" presStyleLbl="asst1" presStyleIdx="0" presStyleCnt="1">
        <dgm:presLayoutVars>
          <dgm:chPref val="3"/>
        </dgm:presLayoutVars>
      </dgm:prSet>
      <dgm:spPr/>
      <dgm:t>
        <a:bodyPr/>
        <a:lstStyle/>
        <a:p>
          <a:endParaRPr lang="en-US"/>
        </a:p>
      </dgm:t>
    </dgm:pt>
    <dgm:pt modelId="{DEC79DB9-8FA6-4412-AB05-9544DA367F2C}" type="pres">
      <dgm:prSet presAssocID="{AC990259-067C-40C6-8553-A992E1EC46E6}" presName="rootConnector3" presStyleLbl="asst1" presStyleIdx="0" presStyleCnt="1"/>
      <dgm:spPr/>
      <dgm:t>
        <a:bodyPr/>
        <a:lstStyle/>
        <a:p>
          <a:endParaRPr lang="en-US"/>
        </a:p>
      </dgm:t>
    </dgm:pt>
    <dgm:pt modelId="{640BA229-C2DA-4913-9465-24840B0503B9}" type="pres">
      <dgm:prSet presAssocID="{AC990259-067C-40C6-8553-A992E1EC46E6}" presName="hierChild6" presStyleCnt="0"/>
      <dgm:spPr/>
    </dgm:pt>
    <dgm:pt modelId="{0381FA8B-330B-460E-9C0F-79DDB862043F}" type="pres">
      <dgm:prSet presAssocID="{AC990259-067C-40C6-8553-A992E1EC46E6}" presName="hierChild7" presStyleCnt="0"/>
      <dgm:spPr/>
    </dgm:pt>
  </dgm:ptLst>
  <dgm:cxnLst>
    <dgm:cxn modelId="{87BD69E1-C11C-4C21-8BDA-86B7F8A207D4}" srcId="{EFD8F9A5-E75F-461B-B508-BC02F11CCE99}" destId="{EAB9C1E0-5DC4-46AA-B7B7-2C494EF87AF2}" srcOrd="0" destOrd="0" parTransId="{2C7697C3-AA02-4608-BC4E-881ABB865879}" sibTransId="{BF26963A-518E-4711-97EB-0B6759605748}"/>
    <dgm:cxn modelId="{82699133-F0EE-4A81-A22F-62438FA0AEE7}" type="presOf" srcId="{2B45C2C9-B53D-45E0-B324-D22444244B6A}" destId="{098CFACA-8B26-412A-A8BF-F3F723EC56D8}" srcOrd="0" destOrd="0" presId="urn:microsoft.com/office/officeart/2005/8/layout/orgChart1"/>
    <dgm:cxn modelId="{082C7CC6-5168-4507-88B1-E02A5C1DC972}" type="presOf" srcId="{AC990259-067C-40C6-8553-A992E1EC46E6}" destId="{DEC79DB9-8FA6-4412-AB05-9544DA367F2C}" srcOrd="1" destOrd="0" presId="urn:microsoft.com/office/officeart/2005/8/layout/orgChart1"/>
    <dgm:cxn modelId="{EBDFBF57-3F2E-4C33-AFBA-802BCBF01608}" type="presOf" srcId="{EFD8F9A5-E75F-461B-B508-BC02F11CCE99}" destId="{36CDA6C8-F31B-462F-BD80-0C1487E31A10}" srcOrd="0" destOrd="0" presId="urn:microsoft.com/office/officeart/2005/8/layout/orgChart1"/>
    <dgm:cxn modelId="{AFF21870-BB11-4CE2-8F25-CBC310B27E63}" srcId="{EAB9C1E0-5DC4-46AA-B7B7-2C494EF87AF2}" destId="{D39E5707-AC78-4C05-B435-A57A473E0B34}" srcOrd="2" destOrd="0" parTransId="{2B45C2C9-B53D-45E0-B324-D22444244B6A}" sibTransId="{E119E0CB-28E3-48D5-8C92-66AC845D812F}"/>
    <dgm:cxn modelId="{772EEA20-CFDB-4386-BEB8-8EAFDAEB155F}" type="presOf" srcId="{EAB9C1E0-5DC4-46AA-B7B7-2C494EF87AF2}" destId="{603E9C7E-465C-4B6D-8711-67102579FDB9}" srcOrd="1" destOrd="0" presId="urn:microsoft.com/office/officeart/2005/8/layout/orgChart1"/>
    <dgm:cxn modelId="{E6E3F6CC-BBCA-4B9D-8F74-599CB1D35A1E}" srcId="{EAB9C1E0-5DC4-46AA-B7B7-2C494EF87AF2}" destId="{1928BA30-8E2D-4ED5-8622-8AE4733BEB4C}" srcOrd="3" destOrd="0" parTransId="{0B1E08A2-FED7-4E3A-BC01-7E1DE2A6381E}" sibTransId="{997F8415-A463-4092-AF0D-03D08C44903B}"/>
    <dgm:cxn modelId="{099E4A6E-EFF0-49D9-9417-3479003A31EE}" srcId="{EAB9C1E0-5DC4-46AA-B7B7-2C494EF87AF2}" destId="{AC990259-067C-40C6-8553-A992E1EC46E6}" srcOrd="0" destOrd="0" parTransId="{30986B35-1C56-49C7-9BBB-F495777E8D57}" sibTransId="{0439C98E-5508-4BCB-8814-18D38BF1DAFF}"/>
    <dgm:cxn modelId="{E8118265-E752-4D45-9F41-07029C8AAE1E}" type="presOf" srcId="{0B1E08A2-FED7-4E3A-BC01-7E1DE2A6381E}" destId="{A01F4FCD-B526-47D2-8C0C-2DE63489C430}" srcOrd="0" destOrd="0" presId="urn:microsoft.com/office/officeart/2005/8/layout/orgChart1"/>
    <dgm:cxn modelId="{A82046AB-051B-4519-8ABA-0A4B228A94C2}" type="presOf" srcId="{1928BA30-8E2D-4ED5-8622-8AE4733BEB4C}" destId="{58497A0A-7E9F-45D6-B29A-9D5B0F11D9CF}" srcOrd="0" destOrd="0" presId="urn:microsoft.com/office/officeart/2005/8/layout/orgChart1"/>
    <dgm:cxn modelId="{833AD92A-908F-4CD6-B1AA-5D51977D4565}" type="presOf" srcId="{714B967E-1A59-4964-BD12-4172A6F8A303}" destId="{4002C9F8-C7C0-4ADE-9C2E-4C563DB660D1}" srcOrd="1" destOrd="0" presId="urn:microsoft.com/office/officeart/2005/8/layout/orgChart1"/>
    <dgm:cxn modelId="{6795A1FE-0381-4ED2-9A7D-B1F5CDA903D3}" type="presOf" srcId="{D39E5707-AC78-4C05-B435-A57A473E0B34}" destId="{98C7ECCF-7AFB-44D0-8A17-68B7A3CF5EB4}" srcOrd="0" destOrd="0" presId="urn:microsoft.com/office/officeart/2005/8/layout/orgChart1"/>
    <dgm:cxn modelId="{C740569B-CEA2-445C-B652-728C05EE0EEF}" type="presOf" srcId="{1928BA30-8E2D-4ED5-8622-8AE4733BEB4C}" destId="{74FDFB83-2A66-411E-A080-EC8842C2D298}" srcOrd="1" destOrd="0" presId="urn:microsoft.com/office/officeart/2005/8/layout/orgChart1"/>
    <dgm:cxn modelId="{58322246-0634-4301-AF62-B6F736277200}" srcId="{EAB9C1E0-5DC4-46AA-B7B7-2C494EF87AF2}" destId="{714B967E-1A59-4964-BD12-4172A6F8A303}" srcOrd="1" destOrd="0" parTransId="{20D53A3A-173C-44C1-A70B-59F231AE444C}" sibTransId="{D2CC68D8-9DC0-482F-9FD3-C946FA58C48D}"/>
    <dgm:cxn modelId="{B64EF62E-D51B-4B80-9CB5-115A4BA609CF}" type="presOf" srcId="{D39E5707-AC78-4C05-B435-A57A473E0B34}" destId="{5720ABF1-032D-4EC7-BE79-86EB7DA893D3}" srcOrd="1" destOrd="0" presId="urn:microsoft.com/office/officeart/2005/8/layout/orgChart1"/>
    <dgm:cxn modelId="{0CDD95F2-3934-4DE2-B74B-24801A29203B}" type="presOf" srcId="{20D53A3A-173C-44C1-A70B-59F231AE444C}" destId="{607F235D-6248-4200-BCEA-ABCDB0127164}" srcOrd="0" destOrd="0" presId="urn:microsoft.com/office/officeart/2005/8/layout/orgChart1"/>
    <dgm:cxn modelId="{79C0C68A-25E5-42E7-B88C-A71DEEF58447}" type="presOf" srcId="{714B967E-1A59-4964-BD12-4172A6F8A303}" destId="{FEF4DB03-286A-4C5F-AEF1-7AA251962C22}" srcOrd="0" destOrd="0" presId="urn:microsoft.com/office/officeart/2005/8/layout/orgChart1"/>
    <dgm:cxn modelId="{3BE5BDF8-B65C-4F76-9578-606F1E72D748}" type="presOf" srcId="{30986B35-1C56-49C7-9BBB-F495777E8D57}" destId="{0BB8FDF6-BD1C-4F8D-B402-9DA521AC935A}" srcOrd="0" destOrd="0" presId="urn:microsoft.com/office/officeart/2005/8/layout/orgChart1"/>
    <dgm:cxn modelId="{FB6CD93F-B932-4319-B5C9-9735C74D64B9}" type="presOf" srcId="{EAB9C1E0-5DC4-46AA-B7B7-2C494EF87AF2}" destId="{C491C947-F5F6-4C0C-98D7-187B84738BA9}" srcOrd="0" destOrd="0" presId="urn:microsoft.com/office/officeart/2005/8/layout/orgChart1"/>
    <dgm:cxn modelId="{8EA3D786-A181-40C0-9E4D-E4084DA1F459}" type="presOf" srcId="{AC990259-067C-40C6-8553-A992E1EC46E6}" destId="{B9D3BF4C-9DB1-4F89-866E-DD17CA3A1059}" srcOrd="0" destOrd="0" presId="urn:microsoft.com/office/officeart/2005/8/layout/orgChart1"/>
    <dgm:cxn modelId="{D3854562-D164-4011-A856-594B63FE81FF}" type="presParOf" srcId="{36CDA6C8-F31B-462F-BD80-0C1487E31A10}" destId="{4BC70D7B-FBAA-4C20-A06B-F0C28FE5477B}" srcOrd="0" destOrd="0" presId="urn:microsoft.com/office/officeart/2005/8/layout/orgChart1"/>
    <dgm:cxn modelId="{1F4714AA-BC46-4493-9CE5-226EC526EFE1}" type="presParOf" srcId="{4BC70D7B-FBAA-4C20-A06B-F0C28FE5477B}" destId="{35CF67E3-BD93-4CC7-BEE9-B7E1D261FF3C}" srcOrd="0" destOrd="0" presId="urn:microsoft.com/office/officeart/2005/8/layout/orgChart1"/>
    <dgm:cxn modelId="{D7B4824D-AD15-4153-BA6F-7E1F0AA0A961}" type="presParOf" srcId="{35CF67E3-BD93-4CC7-BEE9-B7E1D261FF3C}" destId="{C491C947-F5F6-4C0C-98D7-187B84738BA9}" srcOrd="0" destOrd="0" presId="urn:microsoft.com/office/officeart/2005/8/layout/orgChart1"/>
    <dgm:cxn modelId="{AEB67F5F-9376-4B5B-9599-742BE7457DF3}" type="presParOf" srcId="{35CF67E3-BD93-4CC7-BEE9-B7E1D261FF3C}" destId="{603E9C7E-465C-4B6D-8711-67102579FDB9}" srcOrd="1" destOrd="0" presId="urn:microsoft.com/office/officeart/2005/8/layout/orgChart1"/>
    <dgm:cxn modelId="{F48CCE86-930D-40BB-A5FF-5C75094A04B3}" type="presParOf" srcId="{4BC70D7B-FBAA-4C20-A06B-F0C28FE5477B}" destId="{21F6CE09-3832-4F5F-A8CD-FF18756235E1}" srcOrd="1" destOrd="0" presId="urn:microsoft.com/office/officeart/2005/8/layout/orgChart1"/>
    <dgm:cxn modelId="{0374AFAC-D15C-4B7D-BBC8-C9C94DE1690B}" type="presParOf" srcId="{21F6CE09-3832-4F5F-A8CD-FF18756235E1}" destId="{607F235D-6248-4200-BCEA-ABCDB0127164}" srcOrd="0" destOrd="0" presId="urn:microsoft.com/office/officeart/2005/8/layout/orgChart1"/>
    <dgm:cxn modelId="{754F30D7-F412-46C7-8027-D3ECEC550263}" type="presParOf" srcId="{21F6CE09-3832-4F5F-A8CD-FF18756235E1}" destId="{F967EC40-70E6-436E-85DE-5230F29EE60F}" srcOrd="1" destOrd="0" presId="urn:microsoft.com/office/officeart/2005/8/layout/orgChart1"/>
    <dgm:cxn modelId="{FD707ED0-1A1A-496A-8168-96C18CA7C19A}" type="presParOf" srcId="{F967EC40-70E6-436E-85DE-5230F29EE60F}" destId="{61812FAB-01B5-4C4F-AE17-7F15FD241C7E}" srcOrd="0" destOrd="0" presId="urn:microsoft.com/office/officeart/2005/8/layout/orgChart1"/>
    <dgm:cxn modelId="{AD39A035-505D-4442-ACA1-AEA309B6319B}" type="presParOf" srcId="{61812FAB-01B5-4C4F-AE17-7F15FD241C7E}" destId="{FEF4DB03-286A-4C5F-AEF1-7AA251962C22}" srcOrd="0" destOrd="0" presId="urn:microsoft.com/office/officeart/2005/8/layout/orgChart1"/>
    <dgm:cxn modelId="{AC08E44F-4B8C-4416-864F-D211AE60BBBA}" type="presParOf" srcId="{61812FAB-01B5-4C4F-AE17-7F15FD241C7E}" destId="{4002C9F8-C7C0-4ADE-9C2E-4C563DB660D1}" srcOrd="1" destOrd="0" presId="urn:microsoft.com/office/officeart/2005/8/layout/orgChart1"/>
    <dgm:cxn modelId="{EFD09C68-1D97-48C7-A9DB-4FDBE657B20A}" type="presParOf" srcId="{F967EC40-70E6-436E-85DE-5230F29EE60F}" destId="{518D2448-B6BD-4871-971A-FB59785DA615}" srcOrd="1" destOrd="0" presId="urn:microsoft.com/office/officeart/2005/8/layout/orgChart1"/>
    <dgm:cxn modelId="{EB3A4464-A827-439C-BEFE-CFD1A3C4A451}" type="presParOf" srcId="{F967EC40-70E6-436E-85DE-5230F29EE60F}" destId="{D5ED43BA-787E-4D8C-9540-7D84810D4785}" srcOrd="2" destOrd="0" presId="urn:microsoft.com/office/officeart/2005/8/layout/orgChart1"/>
    <dgm:cxn modelId="{DC97F764-CE01-4D75-B3E7-4BF0942571A7}" type="presParOf" srcId="{21F6CE09-3832-4F5F-A8CD-FF18756235E1}" destId="{098CFACA-8B26-412A-A8BF-F3F723EC56D8}" srcOrd="2" destOrd="0" presId="urn:microsoft.com/office/officeart/2005/8/layout/orgChart1"/>
    <dgm:cxn modelId="{4511BDA4-6FF9-44B4-8314-DDAD092073BD}" type="presParOf" srcId="{21F6CE09-3832-4F5F-A8CD-FF18756235E1}" destId="{989EA83D-DE2F-407C-8E04-2D26DFA404AB}" srcOrd="3" destOrd="0" presId="urn:microsoft.com/office/officeart/2005/8/layout/orgChart1"/>
    <dgm:cxn modelId="{8DDBE0F6-B86E-45B8-9CFE-465C65C969A8}" type="presParOf" srcId="{989EA83D-DE2F-407C-8E04-2D26DFA404AB}" destId="{1595C082-8C95-403F-9FAD-BCCD49C4671C}" srcOrd="0" destOrd="0" presId="urn:microsoft.com/office/officeart/2005/8/layout/orgChart1"/>
    <dgm:cxn modelId="{CA033AC4-019D-4826-919A-8B292AD20911}" type="presParOf" srcId="{1595C082-8C95-403F-9FAD-BCCD49C4671C}" destId="{98C7ECCF-7AFB-44D0-8A17-68B7A3CF5EB4}" srcOrd="0" destOrd="0" presId="urn:microsoft.com/office/officeart/2005/8/layout/orgChart1"/>
    <dgm:cxn modelId="{65B97E02-FA6B-40E7-955E-80847DE894D8}" type="presParOf" srcId="{1595C082-8C95-403F-9FAD-BCCD49C4671C}" destId="{5720ABF1-032D-4EC7-BE79-86EB7DA893D3}" srcOrd="1" destOrd="0" presId="urn:microsoft.com/office/officeart/2005/8/layout/orgChart1"/>
    <dgm:cxn modelId="{EF495BD9-07E4-4E61-9D67-D843E91D8F0C}" type="presParOf" srcId="{989EA83D-DE2F-407C-8E04-2D26DFA404AB}" destId="{6C46EA4B-79AD-4044-ACFA-D3475F60D414}" srcOrd="1" destOrd="0" presId="urn:microsoft.com/office/officeart/2005/8/layout/orgChart1"/>
    <dgm:cxn modelId="{4CBCC6FD-E568-45B6-A79F-7E3E77C56C1A}" type="presParOf" srcId="{989EA83D-DE2F-407C-8E04-2D26DFA404AB}" destId="{91F34371-360A-41ED-9E8E-414CCB049543}" srcOrd="2" destOrd="0" presId="urn:microsoft.com/office/officeart/2005/8/layout/orgChart1"/>
    <dgm:cxn modelId="{974AC65D-EFBE-42DC-969B-45BF16620EEA}" type="presParOf" srcId="{21F6CE09-3832-4F5F-A8CD-FF18756235E1}" destId="{A01F4FCD-B526-47D2-8C0C-2DE63489C430}" srcOrd="4" destOrd="0" presId="urn:microsoft.com/office/officeart/2005/8/layout/orgChart1"/>
    <dgm:cxn modelId="{40472027-FBDB-437F-8B88-520DC2D169AD}" type="presParOf" srcId="{21F6CE09-3832-4F5F-A8CD-FF18756235E1}" destId="{1011AE89-53E1-42BE-B678-FBAA68131285}" srcOrd="5" destOrd="0" presId="urn:microsoft.com/office/officeart/2005/8/layout/orgChart1"/>
    <dgm:cxn modelId="{94B0E9FC-F649-4545-AFDD-F8E2D2D86ADE}" type="presParOf" srcId="{1011AE89-53E1-42BE-B678-FBAA68131285}" destId="{51991C75-7A76-4148-BCE3-38010130ADF9}" srcOrd="0" destOrd="0" presId="urn:microsoft.com/office/officeart/2005/8/layout/orgChart1"/>
    <dgm:cxn modelId="{3D893E9B-3E86-4925-9C88-451A8C2D48FE}" type="presParOf" srcId="{51991C75-7A76-4148-BCE3-38010130ADF9}" destId="{58497A0A-7E9F-45D6-B29A-9D5B0F11D9CF}" srcOrd="0" destOrd="0" presId="urn:microsoft.com/office/officeart/2005/8/layout/orgChart1"/>
    <dgm:cxn modelId="{63479503-29B4-4A70-8B0A-8B9AB802CBE0}" type="presParOf" srcId="{51991C75-7A76-4148-BCE3-38010130ADF9}" destId="{74FDFB83-2A66-411E-A080-EC8842C2D298}" srcOrd="1" destOrd="0" presId="urn:microsoft.com/office/officeart/2005/8/layout/orgChart1"/>
    <dgm:cxn modelId="{3D6AD65A-0EB0-4BCC-9806-D2933D7C691A}" type="presParOf" srcId="{1011AE89-53E1-42BE-B678-FBAA68131285}" destId="{9666CCEC-7795-45CF-9D68-A7C69BAA08BF}" srcOrd="1" destOrd="0" presId="urn:microsoft.com/office/officeart/2005/8/layout/orgChart1"/>
    <dgm:cxn modelId="{0539A783-716D-4799-8B6B-50E371C3B71D}" type="presParOf" srcId="{1011AE89-53E1-42BE-B678-FBAA68131285}" destId="{808AFA1C-47DF-4120-9064-8F6264163AC8}" srcOrd="2" destOrd="0" presId="urn:microsoft.com/office/officeart/2005/8/layout/orgChart1"/>
    <dgm:cxn modelId="{2127FDF3-1819-4286-8672-CF6F9A21E892}" type="presParOf" srcId="{4BC70D7B-FBAA-4C20-A06B-F0C28FE5477B}" destId="{019479AB-42E3-4739-AD11-9A0CCA18ABFF}" srcOrd="2" destOrd="0" presId="urn:microsoft.com/office/officeart/2005/8/layout/orgChart1"/>
    <dgm:cxn modelId="{07F57AB0-471E-490D-99E6-794A51B18440}" type="presParOf" srcId="{019479AB-42E3-4739-AD11-9A0CCA18ABFF}" destId="{0BB8FDF6-BD1C-4F8D-B402-9DA521AC935A}" srcOrd="0" destOrd="0" presId="urn:microsoft.com/office/officeart/2005/8/layout/orgChart1"/>
    <dgm:cxn modelId="{A3AC3747-3D12-4E56-AF63-318A6677BA87}" type="presParOf" srcId="{019479AB-42E3-4739-AD11-9A0CCA18ABFF}" destId="{CAB3B511-EB8E-489D-9EA6-DB508A028C0B}" srcOrd="1" destOrd="0" presId="urn:microsoft.com/office/officeart/2005/8/layout/orgChart1"/>
    <dgm:cxn modelId="{BF44DF62-1F8E-436C-A062-18069A0B3554}" type="presParOf" srcId="{CAB3B511-EB8E-489D-9EA6-DB508A028C0B}" destId="{5E6448A2-606A-454F-8632-D9B05143CCAE}" srcOrd="0" destOrd="0" presId="urn:microsoft.com/office/officeart/2005/8/layout/orgChart1"/>
    <dgm:cxn modelId="{6C14CE4D-FB9D-4FDE-B424-76B23C54B960}" type="presParOf" srcId="{5E6448A2-606A-454F-8632-D9B05143CCAE}" destId="{B9D3BF4C-9DB1-4F89-866E-DD17CA3A1059}" srcOrd="0" destOrd="0" presId="urn:microsoft.com/office/officeart/2005/8/layout/orgChart1"/>
    <dgm:cxn modelId="{A0AB5E92-54F0-4CAE-B3B7-7D3DF2A95BCF}" type="presParOf" srcId="{5E6448A2-606A-454F-8632-D9B05143CCAE}" destId="{DEC79DB9-8FA6-4412-AB05-9544DA367F2C}" srcOrd="1" destOrd="0" presId="urn:microsoft.com/office/officeart/2005/8/layout/orgChart1"/>
    <dgm:cxn modelId="{0EA4FA1D-C7B0-4926-A9B7-38463F708EF7}" type="presParOf" srcId="{CAB3B511-EB8E-489D-9EA6-DB508A028C0B}" destId="{640BA229-C2DA-4913-9465-24840B0503B9}" srcOrd="1" destOrd="0" presId="urn:microsoft.com/office/officeart/2005/8/layout/orgChart1"/>
    <dgm:cxn modelId="{CEC9D804-BBDA-45CA-B0CE-8477A8C7D382}" type="presParOf" srcId="{CAB3B511-EB8E-489D-9EA6-DB508A028C0B}" destId="{0381FA8B-330B-460E-9C0F-79DDB862043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8FDF6-BD1C-4F8D-B402-9DA521AC935A}">
      <dsp:nvSpPr>
        <dsp:cNvPr id="0" name=""/>
        <dsp:cNvSpPr/>
      </dsp:nvSpPr>
      <dsp:spPr>
        <a:xfrm>
          <a:off x="3797637" y="2151466"/>
          <a:ext cx="240962" cy="1055646"/>
        </a:xfrm>
        <a:custGeom>
          <a:avLst/>
          <a:gdLst/>
          <a:ahLst/>
          <a:cxnLst/>
          <a:rect l="0" t="0" r="0" b="0"/>
          <a:pathLst>
            <a:path>
              <a:moveTo>
                <a:pt x="240962" y="0"/>
              </a:moveTo>
              <a:lnTo>
                <a:pt x="240962" y="1055646"/>
              </a:lnTo>
              <a:lnTo>
                <a:pt x="0" y="1055646"/>
              </a:lnTo>
            </a:path>
          </a:pathLst>
        </a:custGeom>
        <a:noFill/>
        <a:ln w="12700" cap="flat" cmpd="sng" algn="ctr">
          <a:solidFill>
            <a:srgbClr val="DCF0F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01F4FCD-B526-47D2-8C0C-2DE63489C430}">
      <dsp:nvSpPr>
        <dsp:cNvPr id="0" name=""/>
        <dsp:cNvSpPr/>
      </dsp:nvSpPr>
      <dsp:spPr>
        <a:xfrm>
          <a:off x="1147448" y="2151466"/>
          <a:ext cx="2891151" cy="2046244"/>
        </a:xfrm>
        <a:custGeom>
          <a:avLst/>
          <a:gdLst/>
          <a:ahLst/>
          <a:cxnLst/>
          <a:rect l="0" t="0" r="0" b="0"/>
          <a:pathLst>
            <a:path>
              <a:moveTo>
                <a:pt x="2891151" y="0"/>
              </a:moveTo>
              <a:lnTo>
                <a:pt x="2891151" y="1805281"/>
              </a:lnTo>
              <a:lnTo>
                <a:pt x="0" y="1805281"/>
              </a:lnTo>
              <a:lnTo>
                <a:pt x="0" y="2046244"/>
              </a:lnTo>
            </a:path>
          </a:pathLst>
        </a:custGeom>
        <a:noFill/>
        <a:ln w="12700" cap="flat" cmpd="sng" algn="ctr">
          <a:solidFill>
            <a:srgbClr val="DCF0F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98CFACA-8B26-412A-A8BF-F3F723EC56D8}">
      <dsp:nvSpPr>
        <dsp:cNvPr id="0" name=""/>
        <dsp:cNvSpPr/>
      </dsp:nvSpPr>
      <dsp:spPr>
        <a:xfrm>
          <a:off x="3992880" y="2151466"/>
          <a:ext cx="91440" cy="2111292"/>
        </a:xfrm>
        <a:custGeom>
          <a:avLst/>
          <a:gdLst/>
          <a:ahLst/>
          <a:cxnLst/>
          <a:rect l="0" t="0" r="0" b="0"/>
          <a:pathLst>
            <a:path>
              <a:moveTo>
                <a:pt x="45720" y="0"/>
              </a:moveTo>
              <a:lnTo>
                <a:pt x="45720" y="2111292"/>
              </a:lnTo>
            </a:path>
          </a:pathLst>
        </a:custGeom>
        <a:noFill/>
        <a:ln w="12700" cap="flat" cmpd="sng" algn="ctr">
          <a:solidFill>
            <a:srgbClr val="DCF0F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07F235D-6248-4200-BCEA-ABCDB0127164}">
      <dsp:nvSpPr>
        <dsp:cNvPr id="0" name=""/>
        <dsp:cNvSpPr/>
      </dsp:nvSpPr>
      <dsp:spPr>
        <a:xfrm>
          <a:off x="4038600" y="2151466"/>
          <a:ext cx="2595248" cy="2046244"/>
        </a:xfrm>
        <a:custGeom>
          <a:avLst/>
          <a:gdLst/>
          <a:ahLst/>
          <a:cxnLst/>
          <a:rect l="0" t="0" r="0" b="0"/>
          <a:pathLst>
            <a:path>
              <a:moveTo>
                <a:pt x="0" y="0"/>
              </a:moveTo>
              <a:lnTo>
                <a:pt x="0" y="1805281"/>
              </a:lnTo>
              <a:lnTo>
                <a:pt x="2595248" y="1805281"/>
              </a:lnTo>
              <a:lnTo>
                <a:pt x="2595248" y="2046244"/>
              </a:lnTo>
            </a:path>
          </a:pathLst>
        </a:custGeom>
        <a:noFill/>
        <a:ln w="12700" cap="flat" cmpd="sng" algn="ctr">
          <a:solidFill>
            <a:srgbClr val="DCF0F4">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491C947-F5F6-4C0C-98D7-187B84738BA9}">
      <dsp:nvSpPr>
        <dsp:cNvPr id="0" name=""/>
        <dsp:cNvSpPr/>
      </dsp:nvSpPr>
      <dsp:spPr>
        <a:xfrm>
          <a:off x="2133594" y="380998"/>
          <a:ext cx="3810010" cy="1770467"/>
        </a:xfrm>
        <a:prstGeom prst="rect">
          <a:avLst/>
        </a:prstGeom>
        <a:solidFill>
          <a:srgbClr val="B6167D"/>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a:lnSpc>
              <a:spcPct val="90000"/>
            </a:lnSpc>
            <a:spcBef>
              <a:spcPct val="0"/>
            </a:spcBef>
            <a:spcAft>
              <a:spcPct val="35000"/>
            </a:spcAft>
          </a:pPr>
          <a:r>
            <a:rPr lang="ur-PK" sz="6000" b="1" i="0" kern="1200" dirty="0" smtClean="0">
              <a:solidFill>
                <a:srgbClr val="FFFFFF"/>
              </a:solidFill>
              <a:latin typeface="Aasar Unicode" panose="02000000000000000000" pitchFamily="2" charset="-78"/>
              <a:ea typeface="+mn-ea"/>
              <a:cs typeface="Aasar Unicode" panose="02000000000000000000" pitchFamily="2" charset="-78"/>
            </a:rPr>
            <a:t>اهْدِنَا الصِّرَاطَ الْمُسْتَقِيمَ</a:t>
          </a:r>
          <a:endParaRPr lang="en-US" sz="6000" b="1" kern="1200" dirty="0">
            <a:solidFill>
              <a:srgbClr val="FFFFFF"/>
            </a:solidFill>
            <a:latin typeface="Aasar Unicode" panose="02000000000000000000" pitchFamily="2" charset="-78"/>
            <a:ea typeface="+mn-ea"/>
            <a:cs typeface="Aasar Unicode" panose="02000000000000000000" pitchFamily="2" charset="-78"/>
          </a:endParaRPr>
        </a:p>
      </dsp:txBody>
      <dsp:txXfrm>
        <a:off x="2133594" y="380998"/>
        <a:ext cx="3810010" cy="1770467"/>
      </dsp:txXfrm>
    </dsp:sp>
    <dsp:sp modelId="{FEF4DB03-286A-4C5F-AEF1-7AA251962C22}">
      <dsp:nvSpPr>
        <dsp:cNvPr id="0" name=""/>
        <dsp:cNvSpPr/>
      </dsp:nvSpPr>
      <dsp:spPr>
        <a:xfrm>
          <a:off x="5486407" y="4197710"/>
          <a:ext cx="2294883" cy="1147441"/>
        </a:xfrm>
        <a:prstGeom prst="rect">
          <a:avLst/>
        </a:prstGeom>
        <a:solidFill>
          <a:srgbClr val="00206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ur-PK" sz="4700" kern="1200" dirty="0" smtClean="0">
              <a:solidFill>
                <a:srgbClr val="FFFFFF"/>
              </a:solidFill>
              <a:latin typeface="Jameel Noori Nastaleeq" pitchFamily="2" charset="-78"/>
              <a:ea typeface="+mn-ea"/>
              <a:cs typeface="Jameel Noori Nastaleeq" pitchFamily="2" charset="-78"/>
            </a:rPr>
            <a:t>راستے کی رہنمائی</a:t>
          </a:r>
          <a:endParaRPr lang="en-US" sz="4700" kern="1200" dirty="0">
            <a:solidFill>
              <a:srgbClr val="FFFFFF"/>
            </a:solidFill>
            <a:latin typeface="Jameel Noori Nastaleeq" pitchFamily="2" charset="-78"/>
            <a:ea typeface="+mn-ea"/>
            <a:cs typeface="Jameel Noori Nastaleeq" pitchFamily="2" charset="-78"/>
          </a:endParaRPr>
        </a:p>
      </dsp:txBody>
      <dsp:txXfrm>
        <a:off x="5486407" y="4197710"/>
        <a:ext cx="2294883" cy="1147441"/>
      </dsp:txXfrm>
    </dsp:sp>
    <dsp:sp modelId="{98C7ECCF-7AFB-44D0-8A17-68B7A3CF5EB4}">
      <dsp:nvSpPr>
        <dsp:cNvPr id="0" name=""/>
        <dsp:cNvSpPr/>
      </dsp:nvSpPr>
      <dsp:spPr>
        <a:xfrm>
          <a:off x="2779707" y="4262759"/>
          <a:ext cx="2517785" cy="1147441"/>
        </a:xfrm>
        <a:prstGeom prst="rect">
          <a:avLst/>
        </a:prstGeom>
        <a:solidFill>
          <a:srgbClr val="00206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a:lnSpc>
              <a:spcPct val="90000"/>
            </a:lnSpc>
            <a:spcBef>
              <a:spcPct val="0"/>
            </a:spcBef>
            <a:spcAft>
              <a:spcPct val="35000"/>
            </a:spcAft>
          </a:pPr>
          <a:r>
            <a:rPr lang="ur-PK" sz="4700" kern="1200" dirty="0" smtClean="0">
              <a:solidFill>
                <a:srgbClr val="FFFFFF"/>
              </a:solidFill>
              <a:latin typeface="Jameel Noori Nastaleeq" pitchFamily="2" charset="-78"/>
              <a:ea typeface="+mn-ea"/>
              <a:cs typeface="Jameel Noori Nastaleeq" pitchFamily="2" charset="-78"/>
            </a:rPr>
            <a:t>راستے پر چلانا</a:t>
          </a:r>
          <a:endParaRPr lang="en-US" sz="4700" kern="1200" dirty="0">
            <a:solidFill>
              <a:srgbClr val="FFFFFF"/>
            </a:solidFill>
            <a:latin typeface="Jameel Noori Nastaleeq" pitchFamily="2" charset="-78"/>
            <a:ea typeface="+mn-ea"/>
            <a:cs typeface="Jameel Noori Nastaleeq" pitchFamily="2" charset="-78"/>
          </a:endParaRPr>
        </a:p>
      </dsp:txBody>
      <dsp:txXfrm>
        <a:off x="2779707" y="4262759"/>
        <a:ext cx="2517785" cy="1147441"/>
      </dsp:txXfrm>
    </dsp:sp>
    <dsp:sp modelId="{58497A0A-7E9F-45D6-B29A-9D5B0F11D9CF}">
      <dsp:nvSpPr>
        <dsp:cNvPr id="0" name=""/>
        <dsp:cNvSpPr/>
      </dsp:nvSpPr>
      <dsp:spPr>
        <a:xfrm>
          <a:off x="7" y="4197710"/>
          <a:ext cx="2294883" cy="1147441"/>
        </a:xfrm>
        <a:prstGeom prst="rect">
          <a:avLst/>
        </a:prstGeom>
        <a:solidFill>
          <a:srgbClr val="00206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lvl="0" algn="ctr" defTabSz="2089150" rtl="1">
            <a:lnSpc>
              <a:spcPct val="90000"/>
            </a:lnSpc>
            <a:spcBef>
              <a:spcPct val="0"/>
            </a:spcBef>
            <a:spcAft>
              <a:spcPct val="35000"/>
            </a:spcAft>
          </a:pPr>
          <a:r>
            <a:rPr lang="ur-PK" sz="4700" kern="1200" dirty="0" smtClean="0">
              <a:solidFill>
                <a:srgbClr val="FFFFFF"/>
              </a:solidFill>
              <a:latin typeface="Jameel Noori Nastaleeq" pitchFamily="2" charset="-78"/>
              <a:ea typeface="+mn-ea"/>
              <a:cs typeface="Jameel Noori Nastaleeq" pitchFamily="2" charset="-78"/>
            </a:rPr>
            <a:t>منزل پر پہنچانا</a:t>
          </a:r>
          <a:endParaRPr lang="en-US" sz="4700" kern="1200" dirty="0">
            <a:solidFill>
              <a:srgbClr val="FFFFFF"/>
            </a:solidFill>
            <a:latin typeface="Jameel Noori Nastaleeq" pitchFamily="2" charset="-78"/>
            <a:ea typeface="+mn-ea"/>
            <a:cs typeface="Jameel Noori Nastaleeq" pitchFamily="2" charset="-78"/>
          </a:endParaRPr>
        </a:p>
      </dsp:txBody>
      <dsp:txXfrm>
        <a:off x="7" y="4197710"/>
        <a:ext cx="2294883" cy="1147441"/>
      </dsp:txXfrm>
    </dsp:sp>
    <dsp:sp modelId="{B9D3BF4C-9DB1-4F89-866E-DD17CA3A1059}">
      <dsp:nvSpPr>
        <dsp:cNvPr id="0" name=""/>
        <dsp:cNvSpPr/>
      </dsp:nvSpPr>
      <dsp:spPr>
        <a:xfrm>
          <a:off x="1502754" y="2633392"/>
          <a:ext cx="2294883" cy="1147441"/>
        </a:xfrm>
        <a:prstGeom prst="rect">
          <a:avLst/>
        </a:prstGeom>
        <a:solidFill>
          <a:srgbClr val="00B050"/>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3200400">
            <a:lnSpc>
              <a:spcPct val="90000"/>
            </a:lnSpc>
            <a:spcBef>
              <a:spcPct val="0"/>
            </a:spcBef>
            <a:spcAft>
              <a:spcPct val="35000"/>
            </a:spcAft>
          </a:pPr>
          <a:r>
            <a:rPr lang="ur-PK" sz="7200" b="1" i="0" kern="1200" dirty="0" smtClean="0">
              <a:solidFill>
                <a:srgbClr val="FFFFFF"/>
              </a:solidFill>
              <a:latin typeface="Anwar" panose="02000000000000000000" pitchFamily="2" charset="-78"/>
              <a:ea typeface="+mn-ea"/>
              <a:cs typeface="Anwar" panose="02000000000000000000" pitchFamily="2" charset="-78"/>
            </a:rPr>
            <a:t>اهْدِنَا</a:t>
          </a:r>
          <a:endParaRPr lang="en-US" sz="7200" b="1" kern="1200" dirty="0">
            <a:solidFill>
              <a:srgbClr val="FFFFFF"/>
            </a:solidFill>
            <a:latin typeface="Anwar" panose="02000000000000000000" pitchFamily="2" charset="-78"/>
            <a:ea typeface="+mn-ea"/>
            <a:cs typeface="Anwar" panose="02000000000000000000" pitchFamily="2" charset="-78"/>
          </a:endParaRPr>
        </a:p>
      </dsp:txBody>
      <dsp:txXfrm>
        <a:off x="1502754" y="2633392"/>
        <a:ext cx="2294883" cy="114744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864FD53F-E8A7-4DB7-94BE-4D3EE875CEB8}" type="datetimeFigureOut">
              <a:rPr lang="en-US" smtClean="0"/>
              <a:t>2/10/2020</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en-US"/>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0BB0857E-5239-45C3-831A-20BE71C84ED4}" type="slidenum">
              <a:rPr lang="en-US" smtClean="0"/>
              <a:t>‹#›</a:t>
            </a:fld>
            <a:endParaRPr lang="en-US"/>
          </a:p>
        </p:txBody>
      </p:sp>
    </p:spTree>
    <p:extLst>
      <p:ext uri="{BB962C8B-B14F-4D97-AF65-F5344CB8AC3E}">
        <p14:creationId xmlns:p14="http://schemas.microsoft.com/office/powerpoint/2010/main" val="3480167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0857E-5239-45C3-831A-20BE71C84ED4}" type="slidenum">
              <a:rPr lang="en-US" smtClean="0"/>
              <a:t>1</a:t>
            </a:fld>
            <a:endParaRPr lang="en-US"/>
          </a:p>
        </p:txBody>
      </p:sp>
    </p:spTree>
    <p:extLst>
      <p:ext uri="{BB962C8B-B14F-4D97-AF65-F5344CB8AC3E}">
        <p14:creationId xmlns:p14="http://schemas.microsoft.com/office/powerpoint/2010/main" val="2749718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a:bodyPr>
          <a:lstStyle/>
          <a:p>
            <a:pPr algn="r" defTabSz="929305" rtl="1">
              <a:defRPr/>
            </a:pPr>
            <a:r>
              <a:rPr lang="ur-PK" sz="1400" b="1" dirty="0">
                <a:latin typeface="Jameel Noori Nastaleeq" panose="02000503000000020004" pitchFamily="2" charset="-78"/>
                <a:cs typeface="Jameel Noori Nastaleeq" panose="02000503000000020004" pitchFamily="2" charset="-78"/>
              </a:rPr>
              <a:t>الفاتحہ:کھولنے والی: </a:t>
            </a:r>
            <a:r>
              <a:rPr lang="ur-PK" sz="1400" dirty="0">
                <a:latin typeface="Jameel Noori Nastaleeq" panose="02000503000000020004" pitchFamily="2" charset="-78"/>
                <a:cs typeface="Jameel Noori Nastaleeq" panose="02000503000000020004" pitchFamily="2" charset="-78"/>
              </a:rPr>
              <a:t>چونکہ قرآن مجید اور ہر نماز میں قرات کی ابتداء بھی اسی سے ہوتی ہے اس لئے اس کا مشہور نام ‘’ الفاتحہ ‘’ (کھونے والی/ ابتداء) ہے  </a:t>
            </a:r>
          </a:p>
          <a:p>
            <a:pPr algn="r" rtl="1"/>
            <a:r>
              <a:rPr lang="ur-PK" sz="1400" b="1" dirty="0">
                <a:latin typeface="Jameel Noori Nastaleeq" panose="02000503000000020004" pitchFamily="2" charset="-78"/>
                <a:cs typeface="Jameel Noori Nastaleeq" panose="02000503000000020004" pitchFamily="2" charset="-78"/>
              </a:rPr>
              <a:t>سبع المثانی: </a:t>
            </a:r>
            <a:r>
              <a:rPr lang="ur-PK" sz="1400" dirty="0">
                <a:latin typeface="Jameel Noori Nastaleeq" panose="02000503000000020004" pitchFamily="2" charset="-78"/>
                <a:cs typeface="Jameel Noori Nastaleeq" panose="02000503000000020004" pitchFamily="2" charset="-78"/>
              </a:rPr>
              <a:t>کیوں کہ یہ سات آیات پر مشتمل ہے او رہر نماز میں مکرر پڑھی جاتی ہے۔ السبع المثانی کا مطلب بھی یہی ہے کہ وہ سات آیات جو مکرر ہوں۔ </a:t>
            </a:r>
          </a:p>
          <a:p>
            <a:pPr algn="r" rtl="1"/>
            <a:r>
              <a:rPr lang="ur-PK" sz="1400" b="1" dirty="0">
                <a:latin typeface="Jameel Noori Nastaleeq" panose="02000503000000020004" pitchFamily="2" charset="-78"/>
                <a:cs typeface="Jameel Noori Nastaleeq" panose="02000503000000020004" pitchFamily="2" charset="-78"/>
              </a:rPr>
              <a:t>الکتاب </a:t>
            </a:r>
            <a:r>
              <a:rPr lang="ur-PK" sz="1400" dirty="0">
                <a:latin typeface="Jameel Noori Nastaleeq" panose="02000503000000020004" pitchFamily="2" charset="-78"/>
                <a:cs typeface="Jameel Noori Nastaleeq" panose="02000503000000020004" pitchFamily="2" charset="-78"/>
              </a:rPr>
              <a:t>۔ پورے قرآن کا خلاصہ اس سورۃ میں موجود ہے یہ سورۃ قرآن سے پہلے کسی آسمانی کتاب میں نازل  نہیں ہوئی اس لحاظ سے یہ سورۃ نہ صرف قرآن مجید بلکہ پورے دینِ اسلام کا خلاصہ ہے </a:t>
            </a:r>
          </a:p>
          <a:p>
            <a:pPr algn="r" rtl="1"/>
            <a:r>
              <a:rPr lang="ur-PK" sz="1400" b="1" dirty="0">
                <a:latin typeface="Jameel Noori Nastaleeq" panose="02000503000000020004" pitchFamily="2" charset="-78"/>
                <a:cs typeface="Jameel Noori Nastaleeq" panose="02000503000000020004" pitchFamily="2" charset="-78"/>
              </a:rPr>
              <a:t>الشافیہ:</a:t>
            </a:r>
            <a:r>
              <a:rPr lang="ur-PK" sz="1400" dirty="0">
                <a:latin typeface="Jameel Noori Nastaleeq" panose="02000503000000020004" pitchFamily="2" charset="-78"/>
                <a:cs typeface="Jameel Noori Nastaleeq" panose="02000503000000020004" pitchFamily="2" charset="-78"/>
              </a:rPr>
              <a:t> حضور  ﷺ نے فرمایا سورہ فاتحہ پر بیماری کا علاج  ہے کوئی بھی بیماری ہو اس کو پڑھیں ،جادو اور زہریلے جانور کے کاٹنے کا علاج بھی سورہ الفاتحہ سے ممکن ہے ۔ مریضوں پر پڑھ کر دم کرنا بھی فائدہ مند ہوتا ہے ۔</a:t>
            </a:r>
          </a:p>
          <a:p>
            <a:pPr algn="r" rtl="1"/>
            <a:r>
              <a:rPr lang="ur-PK" sz="1400" b="1" dirty="0">
                <a:latin typeface="Jameel Noori Nastaleeq" panose="02000503000000020004" pitchFamily="2" charset="-78"/>
                <a:cs typeface="Jameel Noori Nastaleeq" panose="02000503000000020004" pitchFamily="2" charset="-78"/>
              </a:rPr>
              <a:t>الرقیّہ:</a:t>
            </a:r>
            <a:r>
              <a:rPr lang="ur-PK" sz="1400" dirty="0">
                <a:latin typeface="Jameel Noori Nastaleeq" panose="02000503000000020004" pitchFamily="2" charset="-78"/>
                <a:cs typeface="Jameel Noori Nastaleeq" panose="02000503000000020004" pitchFamily="2" charset="-78"/>
              </a:rPr>
              <a:t>ابو سعید الخدری بیان فرماتے ہیں ‘’ہمیں ایک سفر میں تھے ہم نے ایک قبیلے کے نزدیک پڑاؤ ڈالا اس قبیلے کے سردار کو بچھو نے کاٹ لیا تو ان لوگوں نے مدد کی درخواست کی۔۔ ابو سعید الخدری ؓ  نے اس قبیلے کر سردار کو سورہ الفاتحہ پڑھ کر دم کیا تو وہ بلکل ٹھیک ہو گیا </a:t>
            </a:r>
          </a:p>
          <a:p>
            <a:pPr algn="r" rtl="1"/>
            <a:r>
              <a:rPr lang="ur-PK" sz="1400" b="1" dirty="0">
                <a:latin typeface="Jameel Noori Nastaleeq" panose="02000503000000020004" pitchFamily="2" charset="-78"/>
                <a:cs typeface="Jameel Noori Nastaleeq" panose="02000503000000020004" pitchFamily="2" charset="-78"/>
              </a:rPr>
              <a:t>الحمد :</a:t>
            </a:r>
            <a:r>
              <a:rPr lang="ur-PK" sz="1400" dirty="0">
                <a:latin typeface="Jameel Noori Nastaleeq" panose="02000503000000020004" pitchFamily="2" charset="-78"/>
                <a:cs typeface="Jameel Noori Nastaleeq" panose="02000503000000020004" pitchFamily="2" charset="-78"/>
              </a:rPr>
              <a:t>اس سورۃ میں اللہ تبارک وتعالیٰ کی حمدوثناء اوراسکی توصیف وستائش بیان کی گئی ہے اس لئے اس کا ایک یہ نام بھی رکھا گیا۔ </a:t>
            </a:r>
          </a:p>
          <a:p>
            <a:pPr algn="r" rtl="1"/>
            <a:r>
              <a:rPr lang="ur-PK" sz="1400" b="1" dirty="0">
                <a:latin typeface="Jameel Noori Nastaleeq" panose="02000503000000020004" pitchFamily="2" charset="-78"/>
                <a:cs typeface="Jameel Noori Nastaleeq" panose="02000503000000020004" pitchFamily="2" charset="-78"/>
              </a:rPr>
              <a:t>الصلوٰۃ:</a:t>
            </a:r>
            <a:r>
              <a:rPr lang="ur-PK" sz="1400" dirty="0">
                <a:latin typeface="Jameel Noori Nastaleeq" panose="02000503000000020004" pitchFamily="2" charset="-78"/>
                <a:cs typeface="Jameel Noori Nastaleeq" panose="02000503000000020004" pitchFamily="2" charset="-78"/>
              </a:rPr>
              <a:t>ایک حدیث قدسی میں اللہ تعالیٰ فرماتے ہیں کہ </a:t>
            </a:r>
            <a:r>
              <a:rPr lang="ur-PK" sz="1400" dirty="0">
                <a:solidFill>
                  <a:prstClr val="black"/>
                </a:solidFill>
                <a:latin typeface="Jameel Noori Nastaleeq" panose="02000503000000020004" pitchFamily="2" charset="-78"/>
                <a:cs typeface="Jameel Noori Nastaleeq" panose="02000503000000020004" pitchFamily="2" charset="-78"/>
              </a:rPr>
              <a:t>الصلوٰۃ</a:t>
            </a:r>
            <a:r>
              <a:rPr lang="ur-PK" sz="1400" dirty="0">
                <a:latin typeface="Jameel Noori Nastaleeq" panose="02000503000000020004" pitchFamily="2" charset="-78"/>
                <a:cs typeface="Jameel Noori Nastaleeq" panose="02000503000000020004" pitchFamily="2" charset="-78"/>
              </a:rPr>
              <a:t> میں نے کو اپنے اور اپنے بندے کے درمیان آدھا آدھا تقسیم کر لیا ہے یہاں لفظ الصلوٰۃ سے مراد نمازہے </a:t>
            </a:r>
            <a:endParaRPr lang="ur-PK" sz="1400" b="1" dirty="0">
              <a:latin typeface="Jameel Noori Nastaleeq" panose="02000503000000020004" pitchFamily="2" charset="-78"/>
              <a:cs typeface="Jameel Noori Nastaleeq" panose="02000503000000020004" pitchFamily="2" charset="-78"/>
            </a:endParaRPr>
          </a:p>
          <a:p>
            <a:pPr algn="r" rtl="1"/>
            <a:r>
              <a:rPr lang="ur-PK" sz="1400" b="1" dirty="0">
                <a:latin typeface="Jameel Noori Nastaleeq" panose="02000503000000020004" pitchFamily="2" charset="-78"/>
                <a:cs typeface="Jameel Noori Nastaleeq" panose="02000503000000020004" pitchFamily="2" charset="-78"/>
              </a:rPr>
              <a:t>اُم القرآن: </a:t>
            </a:r>
            <a:r>
              <a:rPr lang="ur-PK" sz="1400" dirty="0">
                <a:latin typeface="Jameel Noori Nastaleeq" panose="02000503000000020004" pitchFamily="2" charset="-78"/>
                <a:cs typeface="Jameel Noori Nastaleeq" panose="02000503000000020004" pitchFamily="2" charset="-78"/>
              </a:rPr>
              <a:t>کسی چیز کی اصل اوراسکے مقصود کو ’’ام ‘‘کہتے ہیں ، قرآن مجید کا مقصود ہدایت ، الوہیت ، نبوت، معاد (مرکر دوبارہ اٹھنا ) کے بارے میں بتانا ہے۔اوریہ تمام مضامین سورہ فاتحہ میں بیان کردیے گئے ہیں ۔ حضور اکرم ﷺ نے فرمایا: جو شخص ام القرآن نہ پڑھے اسکی نماز کامل نہیں ہوتی </a:t>
            </a:r>
            <a:r>
              <a:rPr lang="ur-PK" dirty="0">
                <a:latin typeface="Jameel Noori Nastaleeq" panose="02000503000000020004" pitchFamily="2" charset="-78"/>
                <a:cs typeface="Jameel Noori Nastaleeq" panose="02000503000000020004" pitchFamily="2" charset="-78"/>
              </a:rPr>
              <a:t>۔(صحیح مسلم)</a:t>
            </a:r>
            <a:endParaRPr lang="ur-PK" sz="1400" b="1"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324437E-35C3-48E6-8E26-E5762765944C}"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038621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0857E-5239-45C3-831A-20BE71C84ED4}" type="slidenum">
              <a:rPr lang="en-US" smtClean="0"/>
              <a:t>11</a:t>
            </a:fld>
            <a:endParaRPr lang="en-US"/>
          </a:p>
        </p:txBody>
      </p:sp>
    </p:spTree>
    <p:extLst>
      <p:ext uri="{BB962C8B-B14F-4D97-AF65-F5344CB8AC3E}">
        <p14:creationId xmlns:p14="http://schemas.microsoft.com/office/powerpoint/2010/main" val="4091608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872F32-70E2-4C7B-AF03-B2CB6274161F}" type="slidenum">
              <a:rPr lang="en-US"/>
              <a:pPr/>
              <a:t>12</a:t>
            </a:fld>
            <a:endParaRPr lang="en-US"/>
          </a:p>
        </p:txBody>
      </p:sp>
      <p:sp>
        <p:nvSpPr>
          <p:cNvPr id="137218" name="Rectangle 2"/>
          <p:cNvSpPr>
            <a:spLocks noGrp="1" noRot="1" noChangeAspect="1" noChangeArrowheads="1" noTextEdit="1"/>
          </p:cNvSpPr>
          <p:nvPr>
            <p:ph type="sldImg"/>
          </p:nvPr>
        </p:nvSpPr>
        <p:spPr>
          <a:xfrm>
            <a:off x="685800" y="1163638"/>
            <a:ext cx="5583238" cy="3141662"/>
          </a:xfrm>
          <a:ln/>
        </p:spPr>
      </p:sp>
      <p:sp>
        <p:nvSpPr>
          <p:cNvPr id="137219" name="Rectangle 3"/>
          <p:cNvSpPr>
            <a:spLocks noGrp="1" noChangeArrowheads="1"/>
          </p:cNvSpPr>
          <p:nvPr>
            <p:ph type="body" idx="1"/>
          </p:nvPr>
        </p:nvSpPr>
        <p:spPr/>
        <p:txBody>
          <a:bodyPr>
            <a:normAutofit/>
          </a:bodyPr>
          <a:lstStyle/>
          <a:p>
            <a:pPr algn="r" defTabSz="944453" rtl="1">
              <a:defRPr/>
            </a:pPr>
            <a:r>
              <a:rPr lang="kk-KZ" sz="1400" dirty="0">
                <a:solidFill>
                  <a:srgbClr val="B6167D"/>
                </a:solidFill>
                <a:cs typeface="Jameel Noori Nastaleeq" pitchFamily="2" charset="-78"/>
              </a:rPr>
              <a:t>الله تعالیٰ نے فرمایا کہ میں نے نماز ( سورہٴ فاتحہ) کو اپنے اور اپنے بندے کے درمیان دو حصوں میں تقسیم کر دیا ہے، جب بندہ ﴿الحمدلله رب العالمین﴾ کہتا ہے تو الله فرماتا ہے کہ میرے بندے نے میری تعریف کی اور جب بندہ ﴿الرحمن الرحیم﴾ کہتا ہے تو الله فرماتا ہے کہ میرے بندے نے میری ثناء بیان کی اور جب بندہ﴿ مالک یوم الدین﴾ کہتا ہے تو </a:t>
            </a:r>
            <a:r>
              <a:rPr lang="kk-KZ" sz="1400" b="1" dirty="0">
                <a:solidFill>
                  <a:srgbClr val="B6167D"/>
                </a:solidFill>
                <a:cs typeface="Jameel Noori Nastaleeq" pitchFamily="2" charset="-78"/>
              </a:rPr>
              <a:t>الله فرماتا ہے کہ میرے بندے </a:t>
            </a:r>
            <a:r>
              <a:rPr lang="ur-PK" sz="1400" b="1" dirty="0">
                <a:solidFill>
                  <a:srgbClr val="B6167D"/>
                </a:solidFill>
                <a:latin typeface="Jameel Noori Nastaleeq" panose="02000503000000020004" pitchFamily="2" charset="-78"/>
                <a:cs typeface="Jameel Noori Nastaleeq" panose="02000503000000020004" pitchFamily="2" charset="-78"/>
              </a:rPr>
              <a:t>ن</a:t>
            </a:r>
            <a:r>
              <a:rPr lang="kk-KZ" sz="1400" b="1" dirty="0">
                <a:solidFill>
                  <a:srgbClr val="B6167D"/>
                </a:solidFill>
                <a:cs typeface="Jameel Noori Nastaleeq" pitchFamily="2" charset="-78"/>
              </a:rPr>
              <a:t>ے میر</a:t>
            </a:r>
            <a:r>
              <a:rPr lang="ur-PK" sz="1400" b="1" dirty="0">
                <a:solidFill>
                  <a:srgbClr val="B6167D"/>
                </a:solidFill>
                <a:latin typeface="Jameel Noori Nastaleeq" panose="02000503000000020004" pitchFamily="2" charset="-78"/>
                <a:cs typeface="Jameel Noori Nastaleeq" panose="02000503000000020004" pitchFamily="2" charset="-78"/>
              </a:rPr>
              <a:t>ی بزرگی بیا ن کی</a:t>
            </a:r>
          </a:p>
          <a:p>
            <a:pPr algn="r" defTabSz="944453" rtl="1">
              <a:defRPr/>
            </a:pPr>
            <a:r>
              <a:rPr lang="kk-KZ" sz="1400" b="1" dirty="0">
                <a:cs typeface="Jameel Noori Nastaleeq" pitchFamily="2" charset="-78"/>
              </a:rPr>
              <a:t>جب بندہ ﴿ا</a:t>
            </a:r>
            <a:r>
              <a:rPr lang="ur-PK" sz="1400" b="1" dirty="0">
                <a:latin typeface="Jameel Noori Nastaleeq" panose="02000503000000020004" pitchFamily="2" charset="-78"/>
                <a:cs typeface="Jameel Noori Nastaleeq" panose="02000503000000020004" pitchFamily="2" charset="-78"/>
              </a:rPr>
              <a:t>یاک نعبد و ایاک نستعین</a:t>
            </a:r>
            <a:r>
              <a:rPr lang="kk-KZ" sz="1400" b="1" dirty="0">
                <a:cs typeface="Jameel Noori Nastaleeq" pitchFamily="2" charset="-78"/>
              </a:rPr>
              <a:t>﴾ کہتا ہے </a:t>
            </a:r>
            <a:r>
              <a:rPr lang="ur-PK" sz="1400" b="1" dirty="0">
                <a:solidFill>
                  <a:srgbClr val="B6167D"/>
                </a:solidFill>
                <a:latin typeface="Jameel Noori Nastaleeq" panose="02000503000000020004" pitchFamily="2" charset="-78"/>
                <a:cs typeface="Jameel Noori Nastaleeq" panose="02000503000000020004" pitchFamily="2" charset="-78"/>
              </a:rPr>
              <a:t> </a:t>
            </a:r>
            <a:r>
              <a:rPr lang="kk-KZ" sz="1400" b="1" dirty="0">
                <a:solidFill>
                  <a:srgbClr val="B6167D"/>
                </a:solidFill>
                <a:cs typeface="Jameel Noori Nastaleeq" pitchFamily="2" charset="-78"/>
              </a:rPr>
              <a:t>الله فرماتا ہے کہ</a:t>
            </a:r>
            <a:r>
              <a:rPr lang="ur-PK" sz="1400" b="1" dirty="0">
                <a:solidFill>
                  <a:srgbClr val="B6167D"/>
                </a:solidFill>
                <a:latin typeface="Jameel Noori Nastaleeq" panose="02000503000000020004" pitchFamily="2" charset="-78"/>
                <a:cs typeface="Jameel Noori Nastaleeq" panose="02000503000000020004" pitchFamily="2" charset="-78"/>
              </a:rPr>
              <a:t> یہ   م</a:t>
            </a:r>
            <a:r>
              <a:rPr lang="kk-KZ" sz="1400" b="1" dirty="0">
                <a:solidFill>
                  <a:srgbClr val="B6167D"/>
                </a:solidFill>
                <a:cs typeface="Jameel Noori Nastaleeq" pitchFamily="2" charset="-78"/>
              </a:rPr>
              <a:t>یرے</a:t>
            </a:r>
            <a:r>
              <a:rPr lang="ur-PK" sz="1400" b="1" dirty="0">
                <a:solidFill>
                  <a:srgbClr val="B6167D"/>
                </a:solidFill>
                <a:latin typeface="Jameel Noori Nastaleeq" panose="02000503000000020004" pitchFamily="2" charset="-78"/>
                <a:cs typeface="Jameel Noori Nastaleeq" panose="02000503000000020004" pitchFamily="2" charset="-78"/>
              </a:rPr>
              <a:t>اور</a:t>
            </a:r>
            <a:r>
              <a:rPr lang="kk-KZ" sz="1400" b="1" dirty="0">
                <a:solidFill>
                  <a:srgbClr val="B6167D"/>
                </a:solidFill>
                <a:cs typeface="Jameel Noori Nastaleeq" pitchFamily="2" charset="-78"/>
              </a:rPr>
              <a:t>میرے </a:t>
            </a:r>
            <a:r>
              <a:rPr lang="ur-PK" sz="1400" b="1" dirty="0">
                <a:solidFill>
                  <a:srgbClr val="B6167D"/>
                </a:solidFill>
                <a:latin typeface="Jameel Noori Nastaleeq" panose="02000503000000020004" pitchFamily="2" charset="-78"/>
                <a:cs typeface="Jameel Noori Nastaleeq" panose="02000503000000020004" pitchFamily="2" charset="-78"/>
              </a:rPr>
              <a:t> </a:t>
            </a:r>
            <a:r>
              <a:rPr lang="kk-KZ" sz="1400" b="1" dirty="0">
                <a:solidFill>
                  <a:srgbClr val="B6167D"/>
                </a:solidFill>
                <a:cs typeface="Jameel Noori Nastaleeq" pitchFamily="2" charset="-78"/>
              </a:rPr>
              <a:t>بندے</a:t>
            </a:r>
            <a:r>
              <a:rPr lang="ur-PK" sz="1400" b="1" dirty="0">
                <a:solidFill>
                  <a:srgbClr val="B6167D"/>
                </a:solidFill>
                <a:latin typeface="Jameel Noori Nastaleeq" panose="02000503000000020004" pitchFamily="2" charset="-78"/>
                <a:cs typeface="Jameel Noori Nastaleeq" panose="02000503000000020004" pitchFamily="2" charset="-78"/>
              </a:rPr>
              <a:t>کے درمیا ن  معاہدہ</a:t>
            </a:r>
            <a:r>
              <a:rPr lang="en-US" sz="1400" b="1" dirty="0">
                <a:solidFill>
                  <a:srgbClr val="B6167D"/>
                </a:solidFill>
                <a:latin typeface="Jameel Noori Nastaleeq" panose="02000503000000020004" pitchFamily="2" charset="-78"/>
                <a:cs typeface="Jameel Noori Nastaleeq" panose="02000503000000020004" pitchFamily="2" charset="-78"/>
              </a:rPr>
              <a:t>(agreement)</a:t>
            </a:r>
            <a:r>
              <a:rPr lang="ur-PK" sz="1400" b="1" dirty="0">
                <a:solidFill>
                  <a:srgbClr val="B6167D"/>
                </a:solidFill>
                <a:latin typeface="Jameel Noori Nastaleeq" panose="02000503000000020004" pitchFamily="2" charset="-78"/>
                <a:cs typeface="Jameel Noori Nastaleeq" panose="02000503000000020004" pitchFamily="2" charset="-78"/>
              </a:rPr>
              <a:t> ہے</a:t>
            </a:r>
            <a:endParaRPr lang="en-US" sz="1400" b="1" i="1" dirty="0">
              <a:solidFill>
                <a:srgbClr val="E52DA3"/>
              </a:solidFill>
              <a:latin typeface="Jameel Noori Nastaleeq" pitchFamily="2" charset="-78"/>
              <a:cs typeface="Jameel Noori Nastaleeq" pitchFamily="2" charset="-78"/>
            </a:endParaRPr>
          </a:p>
          <a:p>
            <a:pPr algn="r" defTabSz="944453" rtl="1">
              <a:defRPr/>
            </a:pPr>
            <a:r>
              <a:rPr lang="kk-KZ" sz="1400" dirty="0">
                <a:solidFill>
                  <a:srgbClr val="B6167D"/>
                </a:solidFill>
                <a:cs typeface="Jameel Noori Nastaleeq" pitchFamily="2" charset="-78"/>
              </a:rPr>
              <a:t> او رجب بندہ ﴿اھدنا الصراط المستقیم صراط الذین انعمت علیھم غیر المغضوب علیھم ولا الضالین﴾ کہتا ہے تو الله فرماتا ہے کہ یہ میرے بندے کے لیے ہے او رمیرے بندے کے لیے وہی ہے جو اس نے مانگا۔</a:t>
            </a:r>
            <a:endParaRPr lang="ur-PK" sz="1400" dirty="0">
              <a:solidFill>
                <a:srgbClr val="B6167D"/>
              </a:solidFill>
              <a:latin typeface="Jameel Noori Nastaleeq" pitchFamily="2" charset="-78"/>
              <a:cs typeface="Jameel Noori Nastaleeq" pitchFamily="2" charset="-78"/>
            </a:endParaRPr>
          </a:p>
          <a:p>
            <a:pPr algn="r" defTabSz="944453" rtl="1">
              <a:defRPr/>
            </a:pPr>
            <a:r>
              <a:rPr lang="ur-PK" sz="1400" dirty="0">
                <a:solidFill>
                  <a:srgbClr val="B6167D"/>
                </a:solidFill>
                <a:latin typeface="Jameel Noori Nastaleeq" pitchFamily="2" charset="-78"/>
                <a:cs typeface="Jameel Noori Nastaleeq" pitchFamily="2" charset="-78"/>
              </a:rPr>
              <a:t>یعنی اللہ تعالیٰ کہتے ہیں کہ میرے بندے نے ہدایت مانگی ہے۔ میں اسے دوں گا۔ </a:t>
            </a:r>
          </a:p>
          <a:p>
            <a:pPr algn="r" defTabSz="944453" rtl="1">
              <a:defRPr/>
            </a:pPr>
            <a:r>
              <a:rPr lang="ur-PK" sz="1400" dirty="0">
                <a:solidFill>
                  <a:srgbClr val="B6167D"/>
                </a:solidFill>
                <a:latin typeface="Jameel Noori Nastaleeq" pitchFamily="2" charset="-78"/>
                <a:cs typeface="Jameel Noori Nastaleeq" pitchFamily="2" charset="-78"/>
              </a:rPr>
              <a:t>گمراہ ہونے سے اور بھٹکنے سے پناہ مانگی ہے میں اسے گمراہی سے بچاؤں گا </a:t>
            </a:r>
            <a:endParaRPr lang="en-US" sz="1400" dirty="0">
              <a:solidFill>
                <a:srgbClr val="B6167D"/>
              </a:solidFill>
              <a:latin typeface="Jameel Noori Nastaleeq" pitchFamily="2" charset="-78"/>
              <a:cs typeface="Jameel Noori Nastaleeq" pitchFamily="2" charset="-78"/>
            </a:endParaRPr>
          </a:p>
          <a:p>
            <a:endParaRPr lang="ur-PK" sz="1400" dirty="0">
              <a:latin typeface="Jameel Noori Nastaleeq" panose="02000503000000020004" pitchFamily="2" charset="-78"/>
              <a:cs typeface="Jameel Noori Nastaleeq" panose="02000503000000020004" pitchFamily="2" charset="-78"/>
            </a:endParaRPr>
          </a:p>
        </p:txBody>
      </p:sp>
    </p:spTree>
    <p:extLst>
      <p:ext uri="{BB962C8B-B14F-4D97-AF65-F5344CB8AC3E}">
        <p14:creationId xmlns:p14="http://schemas.microsoft.com/office/powerpoint/2010/main" val="3729111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solidFill>
                  <a:schemeClr val="bg1"/>
                </a:solidFill>
                <a:latin typeface="Jameel Noori Nastaleeq" panose="02000503000000020004" pitchFamily="2" charset="-78"/>
                <a:cs typeface="Jameel Noori Nastaleeq" panose="02000503000000020004" pitchFamily="2" charset="-78"/>
              </a:rPr>
              <a:t>شروع میں آداب دعا بتائے گئے کہ اللہ سے مانگنے کا کیا سلیقہ ہونا چاہئے سب سے پہلے اللہ کی تعریف بیان کی جائے اس کی بڑائی اور بزرگی تسلیم کی جائے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استحقاق دعا آیت 4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اصل دعا 7-6</a:t>
            </a:r>
            <a:endParaRPr lang="en-US" sz="1400" dirty="0">
              <a:solidFill>
                <a:schemeClr val="bg1"/>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324437E-35C3-48E6-8E26-E5762765944C}"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20182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a:bodyPr>
          <a:lstStyle/>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مسلمان اپنے ہر کام کا آغاز بسم اللہ سے کرتا ہے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بسم اللہ الرحمٰن الرحیم کہنے کا مطلب یہ ہے کہ </a:t>
            </a:r>
          </a:p>
          <a:p>
            <a:pPr marL="177085" indent="-177085" algn="r" defTabSz="944453" rtl="1">
              <a:buFont typeface="Arial" panose="020B0604020202020204" pitchFamily="34" charset="0"/>
              <a:buChar char="•"/>
              <a:defRPr/>
            </a:pPr>
            <a:r>
              <a:rPr lang="ur-PK" sz="1400" dirty="0">
                <a:solidFill>
                  <a:schemeClr val="bg1"/>
                </a:solidFill>
                <a:latin typeface="Jameel Noori Nastaleeq" panose="02000503000000020004" pitchFamily="2" charset="-78"/>
                <a:cs typeface="Jameel Noori Nastaleeq" panose="02000503000000020004" pitchFamily="2" charset="-78"/>
              </a:rPr>
              <a:t> اللہ تعالیٰ اس کام میں مجھے برکت عطا فرمائے </a:t>
            </a:r>
          </a:p>
          <a:p>
            <a:pPr marL="177085" indent="-177085" algn="r" defTabSz="944453" rtl="1">
              <a:buFont typeface="Arial" panose="020B0604020202020204" pitchFamily="34" charset="0"/>
              <a:buChar char="•"/>
              <a:defRPr/>
            </a:pPr>
            <a:r>
              <a:rPr lang="ur-PK" sz="1400" dirty="0">
                <a:solidFill>
                  <a:schemeClr val="bg1"/>
                </a:solidFill>
                <a:latin typeface="Jameel Noori Nastaleeq" panose="02000503000000020004" pitchFamily="2" charset="-78"/>
                <a:cs typeface="Jameel Noori Nastaleeq" panose="02000503000000020004" pitchFamily="2" charset="-78"/>
              </a:rPr>
              <a:t>اس کام کے کرنے میں اگر مجھ سے غلطی ہو رہی ہو تو اس کے وبال سے مجھے بچا لیں </a:t>
            </a:r>
          </a:p>
          <a:p>
            <a:pPr marL="177085" indent="-177085" algn="r" defTabSz="944453" rtl="1">
              <a:buFont typeface="Arial" panose="020B0604020202020204" pitchFamily="34" charset="0"/>
              <a:buChar char="•"/>
              <a:defRPr/>
            </a:pPr>
            <a:r>
              <a:rPr lang="ur-PK" sz="1400" dirty="0">
                <a:solidFill>
                  <a:schemeClr val="bg1"/>
                </a:solidFill>
                <a:latin typeface="Jameel Noori Nastaleeq" panose="02000503000000020004" pitchFamily="2" charset="-78"/>
                <a:cs typeface="Jameel Noori Nastaleeq" panose="02000503000000020004" pitchFamily="2" charset="-78"/>
              </a:rPr>
              <a:t>اس کام کو آخر تک نبھانے کی مجھے قوت و ہمت بخش دیں </a:t>
            </a:r>
          </a:p>
          <a:p>
            <a:pPr marL="177085" indent="-177085" algn="r" defTabSz="944453" rtl="1">
              <a:buFont typeface="Arial" panose="020B0604020202020204" pitchFamily="34" charset="0"/>
              <a:buChar char="•"/>
              <a:defRPr/>
            </a:pPr>
            <a:r>
              <a:rPr lang="ur-PK" sz="1400" dirty="0">
                <a:solidFill>
                  <a:schemeClr val="bg1"/>
                </a:solidFill>
                <a:latin typeface="Jameel Noori Nastaleeq" panose="02000503000000020004" pitchFamily="2" charset="-78"/>
                <a:cs typeface="Jameel Noori Nastaleeq" panose="02000503000000020004" pitchFamily="2" charset="-78"/>
              </a:rPr>
              <a:t> دوران کام شیطان کی چالوں ار فیرب سے مجھے محفوظ رکھیں </a:t>
            </a:r>
          </a:p>
          <a:p>
            <a:pPr marL="177085" indent="-177085" algn="r" defTabSz="944453" rtl="1">
              <a:buFont typeface="Arial" panose="020B0604020202020204" pitchFamily="34" charset="0"/>
              <a:buChar char="•"/>
              <a:defRPr/>
            </a:pPr>
            <a:r>
              <a:rPr lang="ur-PK" sz="1400" dirty="0">
                <a:solidFill>
                  <a:schemeClr val="bg1"/>
                </a:solidFill>
                <a:latin typeface="Jameel Noori Nastaleeq" panose="02000503000000020004" pitchFamily="2" charset="-78"/>
                <a:cs typeface="Jameel Noori Nastaleeq" panose="02000503000000020004" pitchFamily="2" charset="-78"/>
              </a:rPr>
              <a:t>دنیا و آخرت میں اس کام کو میرے لئے نافع بنا دے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کسی کام کا بہترین آغاز یہ ہوسکتا ہے کہ اس کا آغاز بسمہ اللہ سے کریں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جب انسان کوئی اہم کام بھی شروع کرنے جارہا ہوتا ہے تو دل میں کیا خیال آتا  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کہ اس کام کو کرنے کے لئے میرے پاس وسائل ہیں؟ ہم اسباب پر بھروسہ کرتے ہیں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مثلاً یہاں کلاس میں آنا تھا تو ہم نے سوچا کہ جائیں گے کیسے؟</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اللہ نے انسان کو حکم دیا کہ اسباب کو استعمال کریں لیکن ان پر بھروسہ نہ کرے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پھر کیا کریں ؟ بسمہ اللہ الرحمن الرحیم « کہتے ہوئے یہ خیال کریں کہ  اللہ میری طاقت نہیں ہے تیرے بھروسے کام کرنے جارہی ہوں تو کروائے گا کیو نکہ ہر چیز پہ تیری رحمت چھائی ہوئی ہے تیری رحمت کی وجہ سے میں اس قابل ہوں کہ کام کر سکتی ہوں  مومن اسباب اختیار کرتا ہے لیکن بھروسہ صرف اللہ پر کرتا ہے  لیکن کافر صرف اسباب کے بارے میں سوچتا ہے یہی بنیادی فرق ہے مومن اور کافر کا ۔مومن انسان عاجزی اختیار کرتا ہےاور اللہ سے امید لگاتا ہے اس کے بعد پوری کوشش کرتا ہے</a:t>
            </a:r>
          </a:p>
        </p:txBody>
      </p:sp>
      <p:sp>
        <p:nvSpPr>
          <p:cNvPr id="4" name="Slide Number Placeholder 3"/>
          <p:cNvSpPr>
            <a:spLocks noGrp="1"/>
          </p:cNvSpPr>
          <p:nvPr>
            <p:ph type="sldNum" sz="quarter" idx="10"/>
          </p:nvPr>
        </p:nvSpPr>
        <p:spPr/>
        <p:txBody>
          <a:bodyPr/>
          <a:lstStyle/>
          <a:p>
            <a:fld id="{6324437E-35C3-48E6-8E26-E5762765944C}" type="slidenum">
              <a:rPr lang="en-US" smtClean="0"/>
              <a:pPr/>
              <a:t>14</a:t>
            </a:fld>
            <a:endParaRPr lang="en-US"/>
          </a:p>
        </p:txBody>
      </p:sp>
    </p:spTree>
    <p:extLst>
      <p:ext uri="{BB962C8B-B14F-4D97-AF65-F5344CB8AC3E}">
        <p14:creationId xmlns:p14="http://schemas.microsoft.com/office/powerpoint/2010/main" val="80149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solidFill>
                  <a:schemeClr val="bg1"/>
                </a:solidFill>
                <a:latin typeface="Jameel Noori Nastaleeq" panose="02000503000000020004" pitchFamily="2" charset="-78"/>
                <a:cs typeface="Jameel Noori Nastaleeq" panose="02000503000000020004" pitchFamily="2" charset="-78"/>
              </a:rPr>
              <a:t>اللہ الرحمن الرحیم کی رحمت عمو می طور پر پر تمام لوگوں کے لئے ہے حتیٰ کہ کفار و مشرکین بھی باوجود اپنے کفر کے  اللہ کی رحمت سے زندہ ہیں اور زندگی کی تمام سہولیات سے فائدہ اٹھا رہے ہیں ۔دنیا میں سرکشوں ،باغیوں کو مہلت ملنا اللہ کی رحمت  ہے</a:t>
            </a:r>
            <a:r>
              <a:rPr lang="ur-PK" sz="1400" dirty="0">
                <a:solidFill>
                  <a:prstClr val="white"/>
                </a:solidFill>
                <a:latin typeface="Jameel Noori Nastaleeq" panose="02000503000000020004" pitchFamily="2" charset="-78"/>
                <a:cs typeface="Jameel Noori Nastaleeq" panose="02000503000000020004" pitchFamily="2" charset="-78"/>
              </a:rPr>
              <a:t> تا کہ وہ اپنی اصلاح کر سکیں ۔</a:t>
            </a:r>
            <a:endParaRPr lang="ur-PK" sz="1400" dirty="0">
              <a:solidFill>
                <a:schemeClr val="bg1"/>
              </a:solidFill>
              <a:latin typeface="Jameel Noori Nastaleeq" panose="02000503000000020004" pitchFamily="2" charset="-78"/>
              <a:cs typeface="Jameel Noori Nastaleeq" panose="02000503000000020004" pitchFamily="2" charset="-78"/>
            </a:endParaRPr>
          </a:p>
          <a:p>
            <a:pPr algn="r" rtl="1"/>
            <a:r>
              <a:rPr lang="ur-PK" sz="1400" dirty="0">
                <a:solidFill>
                  <a:schemeClr val="bg1"/>
                </a:solidFill>
                <a:latin typeface="Jameel Noori Nastaleeq" panose="02000503000000020004" pitchFamily="2" charset="-78"/>
                <a:cs typeface="Jameel Noori Nastaleeq" panose="02000503000000020004" pitchFamily="2" charset="-78"/>
              </a:rPr>
              <a:t>جب کہ آخرت میں یہ رحمت صرف انبیاء اور اہل ایمان کے لئے خاص ہو گی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 اللہ نے فرمایامیری رحمت میرے غصے سے بھاری ہے </a:t>
            </a:r>
          </a:p>
          <a:p>
            <a:pPr algn="r" rtl="1"/>
            <a:r>
              <a:rPr lang="ur-PK" sz="1400" b="1" dirty="0">
                <a:solidFill>
                  <a:schemeClr val="bg1"/>
                </a:solidFill>
                <a:latin typeface="Jameel Noori Nastaleeq" panose="02000503000000020004" pitchFamily="2" charset="-78"/>
                <a:cs typeface="Jameel Noori Nastaleeq" panose="02000503000000020004" pitchFamily="2" charset="-78"/>
              </a:rPr>
              <a:t>الرحمن  :</a:t>
            </a:r>
            <a:r>
              <a:rPr lang="ur-PK" sz="1400" dirty="0">
                <a:solidFill>
                  <a:schemeClr val="bg1"/>
                </a:solidFill>
                <a:latin typeface="Jameel Noori Nastaleeq" panose="02000503000000020004" pitchFamily="2" charset="-78"/>
                <a:cs typeface="Jameel Noori Nastaleeq" panose="02000503000000020004" pitchFamily="2" charset="-78"/>
              </a:rPr>
              <a:t>بے انتہا محبت</a:t>
            </a:r>
            <a:r>
              <a:rPr lang="en-US" sz="1400" dirty="0">
                <a:solidFill>
                  <a:schemeClr val="bg1"/>
                </a:solidFill>
                <a:latin typeface="Jameel Noori Nastaleeq" panose="02000503000000020004" pitchFamily="2" charset="-78"/>
                <a:cs typeface="Jameel Noori Nastaleeq" panose="02000503000000020004" pitchFamily="2" charset="-78"/>
              </a:rPr>
              <a:t>intensity </a:t>
            </a:r>
            <a:r>
              <a:rPr lang="ur-PK" sz="1400" dirty="0">
                <a:solidFill>
                  <a:schemeClr val="bg1"/>
                </a:solidFill>
                <a:latin typeface="Jameel Noori Nastaleeq" panose="02000503000000020004" pitchFamily="2" charset="-78"/>
                <a:cs typeface="Jameel Noori Nastaleeq" panose="02000503000000020004" pitchFamily="2" charset="-78"/>
              </a:rPr>
              <a:t> اللہ کے مہربان ہونے کی شدت کو ظاہر کرتا ہے </a:t>
            </a:r>
          </a:p>
          <a:p>
            <a:pPr algn="r" rtl="1"/>
            <a:r>
              <a:rPr lang="ur-PK" sz="1400" b="1" dirty="0">
                <a:solidFill>
                  <a:schemeClr val="bg1"/>
                </a:solidFill>
                <a:latin typeface="Jameel Noori Nastaleeq" panose="02000503000000020004" pitchFamily="2" charset="-78"/>
                <a:cs typeface="Jameel Noori Nastaleeq" panose="02000503000000020004" pitchFamily="2" charset="-78"/>
              </a:rPr>
              <a:t>الرحیم: </a:t>
            </a:r>
            <a:r>
              <a:rPr lang="ur-PK" sz="1400" dirty="0">
                <a:solidFill>
                  <a:schemeClr val="bg1"/>
                </a:solidFill>
                <a:latin typeface="Jameel Noori Nastaleeq" panose="02000503000000020004" pitchFamily="2" charset="-78"/>
                <a:cs typeface="Jameel Noori Nastaleeq" panose="02000503000000020004" pitchFamily="2" charset="-78"/>
              </a:rPr>
              <a:t>	</a:t>
            </a:r>
            <a:r>
              <a:rPr lang="en-US" sz="1400" dirty="0">
                <a:solidFill>
                  <a:schemeClr val="bg1"/>
                </a:solidFill>
                <a:latin typeface="Jameel Noori Nastaleeq" panose="02000503000000020004" pitchFamily="2" charset="-78"/>
                <a:cs typeface="Jameel Noori Nastaleeq" panose="02000503000000020004" pitchFamily="2" charset="-78"/>
              </a:rPr>
              <a:t>consistency </a:t>
            </a:r>
            <a:r>
              <a:rPr lang="ur-PK" sz="1400" dirty="0">
                <a:solidFill>
                  <a:schemeClr val="bg1"/>
                </a:solidFill>
                <a:latin typeface="Jameel Noori Nastaleeq" panose="02000503000000020004" pitchFamily="2" charset="-78"/>
                <a:cs typeface="Jameel Noori Nastaleeq" panose="02000503000000020004" pitchFamily="2" charset="-78"/>
              </a:rPr>
              <a:t>  مسلسل  متواتر رحمت کو ظاہر کرتا ہے </a:t>
            </a:r>
          </a:p>
          <a:p>
            <a:pPr algn="r" rtl="1"/>
            <a:r>
              <a:rPr lang="ur-PK" sz="1400" b="1" dirty="0">
                <a:solidFill>
                  <a:schemeClr val="bg1"/>
                </a:solidFill>
                <a:latin typeface="Jameel Noori Nastaleeq" panose="02000503000000020004" pitchFamily="2" charset="-78"/>
                <a:cs typeface="Jameel Noori Nastaleeq" panose="02000503000000020004" pitchFamily="2" charset="-78"/>
              </a:rPr>
              <a:t>الرحمن الرحیم :</a:t>
            </a:r>
            <a:r>
              <a:rPr lang="en-US" sz="1400" dirty="0">
                <a:solidFill>
                  <a:schemeClr val="bg1"/>
                </a:solidFill>
                <a:latin typeface="Jameel Noori Nastaleeq" panose="02000503000000020004" pitchFamily="2" charset="-78"/>
                <a:cs typeface="Jameel Noori Nastaleeq" panose="02000503000000020004" pitchFamily="2" charset="-78"/>
              </a:rPr>
              <a:t>highest form </a:t>
            </a:r>
            <a:r>
              <a:rPr lang="ur-PK" sz="1400" dirty="0">
                <a:solidFill>
                  <a:schemeClr val="bg1"/>
                </a:solidFill>
                <a:latin typeface="Jameel Noori Nastaleeq" panose="02000503000000020004" pitchFamily="2" charset="-78"/>
                <a:cs typeface="Jameel Noori Nastaleeq" panose="02000503000000020004" pitchFamily="2" charset="-78"/>
              </a:rPr>
              <a:t>  ہے </a:t>
            </a:r>
            <a:r>
              <a:rPr lang="en-US" sz="1400" dirty="0">
                <a:solidFill>
                  <a:schemeClr val="bg1"/>
                </a:solidFill>
                <a:latin typeface="Jameel Noori Nastaleeq" panose="02000503000000020004" pitchFamily="2" charset="-78"/>
                <a:cs typeface="Jameel Noori Nastaleeq" panose="02000503000000020004" pitchFamily="2" charset="-78"/>
              </a:rPr>
              <a:t>mercy </a:t>
            </a:r>
            <a:r>
              <a:rPr lang="ur-PK" sz="1400" dirty="0">
                <a:solidFill>
                  <a:schemeClr val="bg1"/>
                </a:solidFill>
                <a:latin typeface="Jameel Noori Nastaleeq" panose="02000503000000020004" pitchFamily="2" charset="-78"/>
                <a:cs typeface="Jameel Noori Nastaleeq" panose="02000503000000020004" pitchFamily="2" charset="-78"/>
              </a:rPr>
              <a:t>کا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اللہ کے بہترین  ناموں سے اللہ کی رحمت کا سوال کریں پھر ہر چیز آسان ہوگی </a:t>
            </a:r>
            <a:endParaRPr lang="en-US" sz="1400" dirty="0">
              <a:solidFill>
                <a:schemeClr val="bg1"/>
              </a:solidFill>
              <a:latin typeface="Jameel Noori Nastaleeq" panose="02000503000000020004" pitchFamily="2" charset="-78"/>
              <a:cs typeface="Jameel Noori Nastaleeq" panose="02000503000000020004" pitchFamily="2" charset="-78"/>
            </a:endParaRPr>
          </a:p>
          <a:p>
            <a:endParaRPr lang="en-US" sz="14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15</a:t>
            </a:fld>
            <a:endParaRPr lang="en-US"/>
          </a:p>
        </p:txBody>
      </p:sp>
    </p:spTree>
    <p:extLst>
      <p:ext uri="{BB962C8B-B14F-4D97-AF65-F5344CB8AC3E}">
        <p14:creationId xmlns:p14="http://schemas.microsoft.com/office/powerpoint/2010/main" val="1609990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a:bodyPr>
          <a:lstStyle/>
          <a:p>
            <a:pPr algn="r" rtl="1"/>
            <a:r>
              <a:rPr lang="ur-PK" sz="1400" dirty="0">
                <a:solidFill>
                  <a:schemeClr val="bg1"/>
                </a:solidFill>
                <a:latin typeface="Jameel Noori Nastaleeq" panose="02000503000000020004" pitchFamily="2" charset="-78"/>
                <a:cs typeface="Jameel Noori Nastaleeq" panose="02000503000000020004" pitchFamily="2" charset="-78"/>
              </a:rPr>
              <a:t>الحمد اللہ: یہ کلمہ تعریف بھی ہے اور کلمہ شکر بھی قرآن میں دونوں معنوں میں استعمال ہوا 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الحمد : اس کے دو معنی بنتے ہیں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1 تعریف	2 شکر  اور یہ دونوں معنی اپنی ضرورت اور اہمیت رکھتے ہیں</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بعض اوقات ہم کسی کی تعریف کرتے ہیں لیکن ہم اس کے شکر گزار نہیں ہوتے ۔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مثال گاڑی بہت اچھی ہے ہم اس کی تعریف کریں گے لیکن شکر گزار نہیں ہوں گے ہوسکتا ہے کوئی ہمیں بہت پسند نہ ہو لیکن ہمارے لئے وہ کام کرے یا ہر وقت مدد کرے تو ہم اس کے شکر گزار ہونگے</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 اللہ تعالیٰ اپنی تمام خوبیوں ،قدرت اور صفات میں باکمال ہے دنیا کی کسی مخلوق میں اگر کوئی خوبی موجود ہے تو وہ اللہ تعالیٰ کی دی ہوئی ہے اس لحاظ سے مخلوق کی تعریف کے بجائے اللہ رب العالمین کی تعریف ہی ہونا چاہیئے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اس ہی کی نعمتوں کا اعتراف اورشکر گزاری ہونی چاہیئے ۔کیونکہ  اس نےہی  ہمیں سب کچھ دیا اصل منبع </a:t>
            </a:r>
            <a:r>
              <a:rPr lang="en-US" sz="1400" dirty="0">
                <a:solidFill>
                  <a:schemeClr val="bg1"/>
                </a:solidFill>
                <a:latin typeface="Jameel Noori Nastaleeq" panose="02000503000000020004" pitchFamily="2" charset="-78"/>
                <a:cs typeface="Jameel Noori Nastaleeq" panose="02000503000000020004" pitchFamily="2" charset="-78"/>
              </a:rPr>
              <a:t>(real source) </a:t>
            </a:r>
            <a:r>
              <a:rPr lang="ur-PK" sz="1400" dirty="0">
                <a:solidFill>
                  <a:schemeClr val="bg1"/>
                </a:solidFill>
                <a:latin typeface="Jameel Noori Nastaleeq" panose="02000503000000020004" pitchFamily="2" charset="-78"/>
                <a:cs typeface="Jameel Noori Nastaleeq" panose="02000503000000020004" pitchFamily="2" charset="-78"/>
              </a:rPr>
              <a:t>وہی ہے </a:t>
            </a:r>
          </a:p>
        </p:txBody>
      </p:sp>
      <p:sp>
        <p:nvSpPr>
          <p:cNvPr id="4" name="Slide Number Placeholder 3"/>
          <p:cNvSpPr>
            <a:spLocks noGrp="1"/>
          </p:cNvSpPr>
          <p:nvPr>
            <p:ph type="sldNum" sz="quarter" idx="10"/>
          </p:nvPr>
        </p:nvSpPr>
        <p:spPr/>
        <p:txBody>
          <a:bodyPr/>
          <a:lstStyle/>
          <a:p>
            <a:fld id="{6324437E-35C3-48E6-8E26-E5762765944C}" type="slidenum">
              <a:rPr lang="en-US" smtClean="0"/>
              <a:pPr/>
              <a:t>16</a:t>
            </a:fld>
            <a:endParaRPr lang="en-US"/>
          </a:p>
        </p:txBody>
      </p:sp>
    </p:spTree>
    <p:extLst>
      <p:ext uri="{BB962C8B-B14F-4D97-AF65-F5344CB8AC3E}">
        <p14:creationId xmlns:p14="http://schemas.microsoft.com/office/powerpoint/2010/main" val="46026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صحابہ نے پوچھا : اے اللہ کے رسول ! یہ کیسے ہے کہ یہ عمل آسان ہے مگر کرنے والے تھوڑے ہیں ؟ آپ صلی اللہ علیہ وسلم نے فرمایا ” سوتے وقت میں کسی کے پاس شیطان آ جاتا ہے اور پہلے اس سے کہ وہ یہ تسبیحات پوری کر لے ، وہ اسے سلا دیتا ہے اور ( اسی طرح ) نماز میں شیطان آ جاتا ہے اور اسے کوئی کام یاد دلا دیتا ہے تو وہ انہیں پڑھے بغیر ہی اٹھ جاتا ہے ۔ “</a:t>
            </a:r>
            <a:r>
              <a:rPr lang="en-GB" sz="1400" dirty="0">
                <a:solidFill>
                  <a:schemeClr val="bg1"/>
                </a:solidFill>
                <a:latin typeface="Jameel Noori Nastaleeq" panose="02000503000000020004" pitchFamily="2" charset="-78"/>
                <a:cs typeface="Jameel Noori Nastaleeq" panose="02000503000000020004" pitchFamily="2" charset="-78"/>
              </a:rPr>
              <a:t> </a:t>
            </a:r>
            <a:r>
              <a:rPr lang="ur-PK" sz="1400" dirty="0">
                <a:solidFill>
                  <a:schemeClr val="bg1"/>
                </a:solidFill>
                <a:latin typeface="Jameel Noori Nastaleeq" panose="02000503000000020004" pitchFamily="2" charset="-78"/>
                <a:cs typeface="Jameel Noori Nastaleeq" panose="02000503000000020004" pitchFamily="2" charset="-78"/>
              </a:rPr>
              <a:t>والترمذي(3410)</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جب انسان کو نعمت ملتی ہے اور وہ اس سے راحت اور خوشی پاتا ہے اور دل سے محسوس کرتے ہوئے الحمداللہ کہتا ہے تو اس کا  کہنا  حدیث کے مطابق کلمہ سبحان اللہ میزان کو نصف بھردیتا ہے اور الحمدللہ کہتا ہے تو وہ میزان کو پُر کر</a:t>
            </a:r>
            <a:r>
              <a:rPr lang="en-US" sz="1400" dirty="0">
                <a:solidFill>
                  <a:schemeClr val="bg1"/>
                </a:solidFill>
                <a:latin typeface="Jameel Noori Nastaleeq" panose="02000503000000020004" pitchFamily="2" charset="-78"/>
                <a:cs typeface="Jameel Noori Nastaleeq" panose="02000503000000020004" pitchFamily="2" charset="-78"/>
              </a:rPr>
              <a:t>full </a:t>
            </a:r>
            <a:r>
              <a:rPr lang="ur-PK" sz="1400" dirty="0">
                <a:solidFill>
                  <a:schemeClr val="bg1"/>
                </a:solidFill>
                <a:latin typeface="Jameel Noori Nastaleeq" panose="02000503000000020004" pitchFamily="2" charset="-78"/>
                <a:cs typeface="Jameel Noori Nastaleeq" panose="02000503000000020004" pitchFamily="2" charset="-78"/>
              </a:rPr>
              <a:t>(بھر) دیتا ہے (مسلم ) ۔اتنا وزنی کلمہ ہے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ہم اس کو </a:t>
            </a:r>
            <a:r>
              <a:rPr lang="en-US" sz="1400" dirty="0">
                <a:solidFill>
                  <a:schemeClr val="bg1"/>
                </a:solidFill>
                <a:latin typeface="Jameel Noori Nastaleeq" panose="02000503000000020004" pitchFamily="2" charset="-78"/>
                <a:cs typeface="Jameel Noori Nastaleeq" panose="02000503000000020004" pitchFamily="2" charset="-78"/>
              </a:rPr>
              <a:t>for granted </a:t>
            </a:r>
            <a:r>
              <a:rPr lang="ur-PK" sz="1400" dirty="0">
                <a:solidFill>
                  <a:schemeClr val="bg1"/>
                </a:solidFill>
                <a:latin typeface="Jameel Noori Nastaleeq" panose="02000503000000020004" pitchFamily="2" charset="-78"/>
                <a:cs typeface="Jameel Noori Nastaleeq" panose="02000503000000020004" pitchFamily="2" charset="-78"/>
              </a:rPr>
              <a:t> لیتے ہیںکہ بھوک لگی ہے کھانا  مل گیا کھانا کھا لیا ۔بس ! محسوس کریں کتنے ہی لوگ ایسے تھے جنھیں نہیں ملا ۔اس لئے آپ کو ملا ہے تو دینے والے کا شکر ادا کرنا بھی لازم ہے الحمداللہ افضل الدعاء (ترمذی) الحمداللہ سب دعاؤں سے افضل ہے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الحمداللہ کہنا گویا اللہ کی رحمت کو اپنی طرف متوجہ کرنے کے مترادف ہے ۔</a:t>
            </a:r>
            <a:endParaRPr lang="en-GB" sz="1400" dirty="0">
              <a:solidFill>
                <a:schemeClr val="bg1"/>
              </a:solidFill>
              <a:latin typeface="Jameel Noori Nastaleeq" panose="02000503000000020004" pitchFamily="2" charset="-78"/>
              <a:cs typeface="Jameel Noori Nastaleeq" panose="02000503000000020004" pitchFamily="2" charset="-78"/>
            </a:endParaRPr>
          </a:p>
          <a:p>
            <a:endParaRPr lang="en-US" sz="14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17</a:t>
            </a:fld>
            <a:endParaRPr lang="en-US"/>
          </a:p>
        </p:txBody>
      </p:sp>
    </p:spTree>
    <p:extLst>
      <p:ext uri="{BB962C8B-B14F-4D97-AF65-F5344CB8AC3E}">
        <p14:creationId xmlns:p14="http://schemas.microsoft.com/office/powerpoint/2010/main" val="122381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44453" rtl="1"/>
            <a:r>
              <a:rPr lang="ur-PK" sz="1400" b="1" dirty="0">
                <a:solidFill>
                  <a:schemeClr val="bg1"/>
                </a:solidFill>
                <a:latin typeface="Jameel Noori Nastaleeq" panose="02000503000000020004" pitchFamily="2" charset="-78"/>
                <a:cs typeface="Jameel Noori Nastaleeq" panose="02000503000000020004" pitchFamily="2" charset="-78"/>
              </a:rPr>
              <a:t>الحمداللہ رب العالمین کیوں  کہا گیا ؟ آگے ہم دیکھتے ہیں </a:t>
            </a:r>
          </a:p>
          <a:p>
            <a:pPr algn="r" defTabSz="944453" rtl="1"/>
            <a:r>
              <a:rPr lang="ur-PK" sz="1400" b="1" dirty="0">
                <a:solidFill>
                  <a:schemeClr val="bg1"/>
                </a:solidFill>
                <a:latin typeface="Jameel Noori Nastaleeq" panose="02000503000000020004" pitchFamily="2" charset="-78"/>
                <a:cs typeface="Jameel Noori Nastaleeq" panose="02000503000000020004" pitchFamily="2" charset="-78"/>
              </a:rPr>
              <a:t>سب سے پہلے رب کو دیکھتے ہیں </a:t>
            </a:r>
            <a:r>
              <a:rPr lang="ur-PK" sz="1400" dirty="0">
                <a:solidFill>
                  <a:schemeClr val="bg1"/>
                </a:solidFill>
                <a:latin typeface="Jameel Noori Nastaleeq" panose="02000503000000020004" pitchFamily="2" charset="-78"/>
                <a:cs typeface="Jameel Noori Nastaleeq" panose="02000503000000020004" pitchFamily="2" charset="-78"/>
              </a:rPr>
              <a:t>رب « پرورش کرنے والا ،پالنے والا ،نشونما کرنے والا </a:t>
            </a:r>
          </a:p>
          <a:p>
            <a:pPr algn="r" defTabSz="944453" rtl="1"/>
            <a:r>
              <a:rPr lang="en-US" sz="1400" dirty="0">
                <a:solidFill>
                  <a:schemeClr val="bg1"/>
                </a:solidFill>
                <a:latin typeface="Jameel Noori Nastaleeq" panose="02000503000000020004" pitchFamily="2" charset="-78"/>
                <a:cs typeface="Jameel Noori Nastaleeq" panose="02000503000000020004" pitchFamily="2" charset="-78"/>
              </a:rPr>
              <a:t>Stage by stage </a:t>
            </a:r>
            <a:r>
              <a:rPr lang="ur-PK" sz="1400" dirty="0">
                <a:solidFill>
                  <a:schemeClr val="bg1"/>
                </a:solidFill>
                <a:latin typeface="Jameel Noori Nastaleeq" panose="02000503000000020004" pitchFamily="2" charset="-78"/>
                <a:cs typeface="Jameel Noori Nastaleeq" panose="02000503000000020004" pitchFamily="2" charset="-78"/>
              </a:rPr>
              <a:t>پرورش کرتے ہوئے عروج تک لے جانے والا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رب کا لفظ عربی میں 3 معنوں میں بولا جاتا ہے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1مالک اور آقا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2۔ مربی اور پرورش کرنے والا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3۔فرمانروا ۔حاکم منتظم</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خود پر غور کریں رب نے ہمیں پالا ،ساری ضروریات بن مانگے دیں زندگی کا سامان دیا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رب کے معنی کو مزید سمجھتے ہیں ۔انگلش میں ہم اس کا ترجمہ </a:t>
            </a:r>
            <a:r>
              <a:rPr lang="en-US" sz="1400" dirty="0">
                <a:solidFill>
                  <a:schemeClr val="bg1"/>
                </a:solidFill>
                <a:latin typeface="Jameel Noori Nastaleeq" panose="02000503000000020004" pitchFamily="2" charset="-78"/>
                <a:cs typeface="Jameel Noori Nastaleeq" panose="02000503000000020004" pitchFamily="2" charset="-78"/>
              </a:rPr>
              <a:t>lord</a:t>
            </a:r>
            <a:r>
              <a:rPr lang="ur-PK" sz="1400" dirty="0">
                <a:solidFill>
                  <a:schemeClr val="bg1"/>
                </a:solidFill>
                <a:latin typeface="Jameel Noori Nastaleeq" panose="02000503000000020004" pitchFamily="2" charset="-78"/>
                <a:cs typeface="Jameel Noori Nastaleeq" panose="02000503000000020004" pitchFamily="2" charset="-78"/>
              </a:rPr>
              <a:t>سے کرتے ہیں لیکن اس لفظ کا حق ادا نہیں ہوتا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مالک اور آقا کے </a:t>
            </a:r>
            <a:r>
              <a:rPr lang="en-US" sz="1400" dirty="0">
                <a:solidFill>
                  <a:schemeClr val="bg1"/>
                </a:solidFill>
                <a:latin typeface="Jameel Noori Nastaleeq" panose="02000503000000020004" pitchFamily="2" charset="-78"/>
                <a:cs typeface="Jameel Noori Nastaleeq" panose="02000503000000020004" pitchFamily="2" charset="-78"/>
              </a:rPr>
              <a:t>concept</a:t>
            </a:r>
            <a:r>
              <a:rPr lang="ur-PK" sz="1400" dirty="0">
                <a:solidFill>
                  <a:schemeClr val="bg1"/>
                </a:solidFill>
                <a:latin typeface="Jameel Noori Nastaleeq" panose="02000503000000020004" pitchFamily="2" charset="-78"/>
                <a:cs typeface="Jameel Noori Nastaleeq" panose="02000503000000020004" pitchFamily="2" charset="-78"/>
              </a:rPr>
              <a:t>کو سمجھتے ہیں رب یعنی مالک آقا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آقا کس کا ہوتا ہے ؟ غلام کا ۔۔اگر میں  اسے اپنا مالک تسلیم کرتی ہوں تو میرا اس سے کیا تعلق ہوگا ؟ غلام کا ہم غلام کے </a:t>
            </a:r>
            <a:r>
              <a:rPr lang="en-US" sz="1400" dirty="0">
                <a:solidFill>
                  <a:schemeClr val="bg1"/>
                </a:solidFill>
                <a:latin typeface="Jameel Noori Nastaleeq" panose="02000503000000020004" pitchFamily="2" charset="-78"/>
                <a:cs typeface="Jameel Noori Nastaleeq" panose="02000503000000020004" pitchFamily="2" charset="-78"/>
              </a:rPr>
              <a:t>concept</a:t>
            </a:r>
            <a:r>
              <a:rPr lang="ur-PK" sz="1400" dirty="0">
                <a:solidFill>
                  <a:schemeClr val="bg1"/>
                </a:solidFill>
                <a:latin typeface="Jameel Noori Nastaleeq" panose="02000503000000020004" pitchFamily="2" charset="-78"/>
                <a:cs typeface="Jameel Noori Nastaleeq" panose="02000503000000020004" pitchFamily="2" charset="-78"/>
              </a:rPr>
              <a:t>کو سمجھتے ہیں غلام مالک کے 24 گھنٹےتابع  ہوتا ہےیہ سروس  سے مختلف بات ہے جاب یا مثلاً آپ گھر میں کوئی ملازم رکھتے ہیں تو اس کا کام </a:t>
            </a:r>
            <a:r>
              <a:rPr lang="en-US" sz="1400" dirty="0">
                <a:solidFill>
                  <a:schemeClr val="bg1"/>
                </a:solidFill>
                <a:latin typeface="Jameel Noori Nastaleeq" panose="02000503000000020004" pitchFamily="2" charset="-78"/>
                <a:cs typeface="Jameel Noori Nastaleeq" panose="02000503000000020004" pitchFamily="2" charset="-78"/>
              </a:rPr>
              <a:t>defined</a:t>
            </a:r>
            <a:r>
              <a:rPr lang="ur-PK" sz="1400" dirty="0">
                <a:solidFill>
                  <a:schemeClr val="bg1"/>
                </a:solidFill>
                <a:latin typeface="Jameel Noori Nastaleeq" panose="02000503000000020004" pitchFamily="2" charset="-78"/>
                <a:cs typeface="Jameel Noori Nastaleeq" panose="02000503000000020004" pitchFamily="2" charset="-78"/>
              </a:rPr>
              <a:t>ہوتا ہے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واضح طور سے ہوتا ہے مثلاً جاب میں اجرت اور فوائد طے شدہ ہوتے ہیں اوقات طے ہوتے ہیں ایک معاہدہ ہوتا ہے جو مالک اور نوکر کے درمیان طے ہوتا ہے ۔جب کہ غلام کی کوئی </a:t>
            </a:r>
            <a:r>
              <a:rPr lang="en-US" sz="1400" dirty="0">
                <a:solidFill>
                  <a:schemeClr val="bg1"/>
                </a:solidFill>
                <a:latin typeface="Jameel Noori Nastaleeq" panose="02000503000000020004" pitchFamily="2" charset="-78"/>
                <a:cs typeface="Jameel Noori Nastaleeq" panose="02000503000000020004" pitchFamily="2" charset="-78"/>
              </a:rPr>
              <a:t>job description  </a:t>
            </a:r>
            <a:r>
              <a:rPr lang="ur-PK" sz="1400" dirty="0">
                <a:solidFill>
                  <a:schemeClr val="bg1"/>
                </a:solidFill>
                <a:latin typeface="Jameel Noori Nastaleeq" panose="02000503000000020004" pitchFamily="2" charset="-78"/>
                <a:cs typeface="Jameel Noori Nastaleeq" panose="02000503000000020004" pitchFamily="2" charset="-78"/>
              </a:rPr>
              <a:t> نہیں ہوتی ۔وہ کسی کام سے انکار نہیں کرسکتا اس کی کوئی اپنی مرضی نہیں ہوتی وہ کسی کام سے انکار نہیں کرسکتا کسی بات اور حکم سے انکار نہیں کر سکتا اگر وہ کہے پورے دن کا کام کرو اور پھر پوری رات کام کرو تو غلام ایسا کرنے کا پابند ہوگا</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غلام کا لفظ بولتے ہیں تو  ایک نا خوشگوار احساس پیدا ہوتا ہے غلام کی تصویر ذہن میں کیسی آتی ہے؟ کیا کوئی غلام اپنے مالک کو پسند کرتا ہے؟ کیا کبھی وہ اپنے مالک کی تعریف کرتا ہے؟</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لیکن یہاں ہم شروع میں ہی اللہ کی تعریف کرتے ہیں ۔کیونکہ اس کے اتنے انعامات ہم پر ہیں ،ہم انہیں یاد کرتے ہیں اس کی بڑائی اور کبریائی کے احساس تلے ہم دب جاتے ہیں اور پھر اس کی غلامی کو بخوشی قبول کرنے کے لئے تیار ہو جاتے ہیں اس کو رب ماننے کے سوا ہمارے پاس کوئی </a:t>
            </a:r>
            <a:r>
              <a:rPr lang="en-US" sz="1400" dirty="0">
                <a:solidFill>
                  <a:schemeClr val="bg1"/>
                </a:solidFill>
                <a:latin typeface="Jameel Noori Nastaleeq" panose="02000503000000020004" pitchFamily="2" charset="-78"/>
                <a:cs typeface="Jameel Noori Nastaleeq" panose="02000503000000020004" pitchFamily="2" charset="-78"/>
              </a:rPr>
              <a:t> </a:t>
            </a:r>
            <a:r>
              <a:rPr lang="ur-PK" sz="1400" dirty="0">
                <a:solidFill>
                  <a:schemeClr val="bg1"/>
                </a:solidFill>
                <a:latin typeface="Jameel Noori Nastaleeq" panose="02000503000000020004" pitchFamily="2" charset="-78"/>
                <a:cs typeface="Jameel Noori Nastaleeq" panose="02000503000000020004" pitchFamily="2" charset="-78"/>
              </a:rPr>
              <a:t>چوائس نہیں۔۔عموماً غلام کے تصور سے بیڑیاں ،ظلم ،تشدد ذہن میں آتا ہے اور آقا </a:t>
            </a:r>
            <a:r>
              <a:rPr lang="en-US" sz="1400" dirty="0">
                <a:solidFill>
                  <a:schemeClr val="bg1"/>
                </a:solidFill>
                <a:latin typeface="Jameel Noori Nastaleeq" panose="02000503000000020004" pitchFamily="2" charset="-78"/>
                <a:cs typeface="Jameel Noori Nastaleeq" panose="02000503000000020004" pitchFamily="2" charset="-78"/>
              </a:rPr>
              <a:t>symbolize </a:t>
            </a:r>
            <a:r>
              <a:rPr lang="ur-PK" sz="1400" dirty="0">
                <a:solidFill>
                  <a:schemeClr val="bg1"/>
                </a:solidFill>
                <a:latin typeface="Jameel Noori Nastaleeq" panose="02000503000000020004" pitchFamily="2" charset="-78"/>
                <a:cs typeface="Jameel Noori Nastaleeq" panose="02000503000000020004" pitchFamily="2" charset="-78"/>
              </a:rPr>
              <a:t>کرتا ہے دباؤ ،ذبردستی بات کو منوانا اور کروانا ،بات نہ ماننے کی صورت میں سزا دینا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لیکن اس کائنات کا رب ایسا ہے الرحمٰن الرحیم ہے یہ آقا ان تمام تصورات کے بالکل بر عکس ہے جو دنیاوی مالک اور آقا  کے تصور کے ساتھ وابستہ ہیں ۔ وہ ہماری ہر ضرورت کو ہم سے پہلے جانتا ہے اور پورا کرتا ہے کائنات کی ہر شے کو ہمارے لئے تیار کرتا ہے کہ وہ ہماری ضروریات کو پورا کریں ، ہمارا رب اپنی ہر مخلوق  کی ضروریات کا خیال رکھتا ہے </a:t>
            </a:r>
            <a:r>
              <a:rPr lang="ur-PK" sz="1400" b="1" dirty="0">
                <a:solidFill>
                  <a:schemeClr val="bg1"/>
                </a:solidFill>
                <a:latin typeface="Jameel Noori Nastaleeq" panose="02000503000000020004" pitchFamily="2" charset="-78"/>
                <a:cs typeface="Jameel Noori Nastaleeq" panose="02000503000000020004" pitchFamily="2" charset="-78"/>
              </a:rPr>
              <a:t>رب صرف ہماری ضروریات کو پوری نہیں کرنا بلکہ خواہشات کو بھی پورا کرتا ہے </a:t>
            </a:r>
            <a:endParaRPr lang="en-US" sz="1400" b="1" dirty="0">
              <a:solidFill>
                <a:schemeClr val="bg1"/>
              </a:solidFill>
              <a:latin typeface="Jameel Noori Nastaleeq" panose="02000503000000020004" pitchFamily="2" charset="-78"/>
              <a:cs typeface="Jameel Noori Nastaleeq" panose="02000503000000020004" pitchFamily="2" charset="-78"/>
            </a:endParaRP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پھول اور تتلیاں یہ ہماری ضروریات نہیں لیکن اللہ تعالیٰ نے ہمارے اندر حسن کو پسند کرنے کا ذوق رکھتا ہے اس ذوق کی تکمیل ان خوبصورت مناظر کو دیکھنے سے ہوتی ہے </a:t>
            </a:r>
          </a:p>
          <a:p>
            <a:pPr algn="r" defTabSz="944453" rtl="1"/>
            <a:r>
              <a:rPr lang="ur-PK" sz="1400" dirty="0">
                <a:solidFill>
                  <a:schemeClr val="bg1"/>
                </a:solidFill>
                <a:latin typeface="Jameel Noori Nastaleeq" panose="02000503000000020004" pitchFamily="2" charset="-78"/>
                <a:cs typeface="Jameel Noori Nastaleeq" panose="02000503000000020004" pitchFamily="2" charset="-78"/>
              </a:rPr>
              <a:t>ٹھنڈی ہوا کو محسوس کرکے تازگی اور سکون کا احساس ہوتا ہے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لیکن ایک بات ذہن میں رکھنی ہے اور بالکل واضح ہونی چاہئے کہ میرا اس آقا/ مالک کے ساتھ تعلق 7/24 والا ہونا چاہیئے ۔ میں اس کی غلام/بندی  ہر وقت ،ہر جگہ ،ہر حال میں ہوں اور اس کی مرضی کو </a:t>
            </a:r>
            <a:r>
              <a:rPr lang="en-US" sz="1400" dirty="0">
                <a:solidFill>
                  <a:schemeClr val="bg1"/>
                </a:solidFill>
                <a:latin typeface="Jameel Noori Nastaleeq" panose="02000503000000020004" pitchFamily="2" charset="-78"/>
                <a:cs typeface="Jameel Noori Nastaleeq" panose="02000503000000020004" pitchFamily="2" charset="-78"/>
              </a:rPr>
              <a:t>follow </a:t>
            </a:r>
            <a:r>
              <a:rPr lang="ur-PK" sz="1400" dirty="0">
                <a:solidFill>
                  <a:schemeClr val="bg1"/>
                </a:solidFill>
                <a:latin typeface="Jameel Noori Nastaleeq" panose="02000503000000020004" pitchFamily="2" charset="-78"/>
                <a:cs typeface="Jameel Noori Nastaleeq" panose="02000503000000020004" pitchFamily="2" charset="-78"/>
              </a:rPr>
              <a:t>کرنا ہے میرے لئے ضروری </a:t>
            </a:r>
            <a:r>
              <a:rPr lang="en-US" sz="1400" dirty="0">
                <a:solidFill>
                  <a:schemeClr val="bg1"/>
                </a:solidFill>
                <a:latin typeface="Jameel Noori Nastaleeq" panose="02000503000000020004" pitchFamily="2" charset="-78"/>
                <a:cs typeface="Jameel Noori Nastaleeq" panose="02000503000000020004" pitchFamily="2" charset="-78"/>
              </a:rPr>
              <a:t> </a:t>
            </a:r>
            <a:r>
              <a:rPr lang="ur-PK" sz="1400" dirty="0">
                <a:solidFill>
                  <a:schemeClr val="bg1"/>
                </a:solidFill>
                <a:latin typeface="Jameel Noori Nastaleeq" panose="02000503000000020004" pitchFamily="2" charset="-78"/>
                <a:cs typeface="Jameel Noori Nastaleeq" panose="02000503000000020004" pitchFamily="2" charset="-78"/>
              </a:rPr>
              <a:t>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تین بنیادی سوالات خود سے کیجئے </a:t>
            </a:r>
          </a:p>
          <a:p>
            <a:pPr marL="236113" indent="-236113" algn="r" rtl="1">
              <a:buFont typeface="+mj-lt"/>
              <a:buAutoNum type="arabicPeriod"/>
            </a:pPr>
            <a:r>
              <a:rPr lang="ur-PK" sz="1400" dirty="0">
                <a:solidFill>
                  <a:schemeClr val="bg1"/>
                </a:solidFill>
                <a:latin typeface="Jameel Noori Nastaleeq" panose="02000503000000020004" pitchFamily="2" charset="-78"/>
                <a:cs typeface="Jameel Noori Nastaleeq" panose="02000503000000020004" pitchFamily="2" charset="-78"/>
              </a:rPr>
              <a:t>الحمد للہ رب العالمین میں </a:t>
            </a:r>
            <a:r>
              <a:rPr lang="ur-PK" sz="1400" dirty="0">
                <a:solidFill>
                  <a:prstClr val="white"/>
                </a:solidFill>
                <a:latin typeface="Jameel Noori Nastaleeq" panose="02000503000000020004" pitchFamily="2" charset="-78"/>
                <a:cs typeface="Jameel Noori Nastaleeq" panose="02000503000000020004" pitchFamily="2" charset="-78"/>
              </a:rPr>
              <a:t>کیا بات </a:t>
            </a:r>
            <a:r>
              <a:rPr lang="ur-PK" sz="1400" dirty="0">
                <a:solidFill>
                  <a:schemeClr val="bg1"/>
                </a:solidFill>
                <a:latin typeface="Jameel Noori Nastaleeq" panose="02000503000000020004" pitchFamily="2" charset="-78"/>
                <a:cs typeface="Jameel Noori Nastaleeq" panose="02000503000000020004" pitchFamily="2" charset="-78"/>
              </a:rPr>
              <a:t> کہی گئی ہے ؟ پیغام کیا ہے ؟</a:t>
            </a:r>
          </a:p>
          <a:p>
            <a:pPr marL="236113" indent="-236113" algn="r" rtl="1">
              <a:buFont typeface="+mj-lt"/>
              <a:buAutoNum type="arabicPeriod"/>
            </a:pPr>
            <a:r>
              <a:rPr lang="ur-PK" sz="1400" dirty="0">
                <a:solidFill>
                  <a:schemeClr val="bg1"/>
                </a:solidFill>
                <a:latin typeface="Jameel Noori Nastaleeq" panose="02000503000000020004" pitchFamily="2" charset="-78"/>
                <a:cs typeface="Jameel Noori Nastaleeq" panose="02000503000000020004" pitchFamily="2" charset="-78"/>
              </a:rPr>
              <a:t>اللہ کو رب العالمین مان لیں تو پھر تقاضا کیا ہے ؟</a:t>
            </a:r>
          </a:p>
          <a:p>
            <a:pPr marL="236113" indent="-236113" algn="r" rtl="1">
              <a:buFont typeface="+mj-lt"/>
              <a:buAutoNum type="arabicPeriod"/>
            </a:pPr>
            <a:r>
              <a:rPr lang="ur-PK" sz="1400" dirty="0">
                <a:solidFill>
                  <a:schemeClr val="bg1"/>
                </a:solidFill>
                <a:latin typeface="Jameel Noori Nastaleeq" panose="02000503000000020004" pitchFamily="2" charset="-78"/>
                <a:cs typeface="Jameel Noori Nastaleeq" panose="02000503000000020004" pitchFamily="2" charset="-78"/>
              </a:rPr>
              <a:t>مجھے اب کرنا کیا ہے ؟ </a:t>
            </a:r>
          </a:p>
          <a:p>
            <a:endParaRPr lang="en-US" sz="14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18</a:t>
            </a:fld>
            <a:endParaRPr lang="en-US"/>
          </a:p>
        </p:txBody>
      </p:sp>
    </p:spTree>
    <p:extLst>
      <p:ext uri="{BB962C8B-B14F-4D97-AF65-F5344CB8AC3E}">
        <p14:creationId xmlns:p14="http://schemas.microsoft.com/office/powerpoint/2010/main" val="287156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ar-AE" sz="1400" b="1" dirty="0">
                <a:solidFill>
                  <a:schemeClr val="bg1"/>
                </a:solidFill>
                <a:latin typeface="Jameel Noori Nastaleeq" panose="02000503000000020004" pitchFamily="2" charset="-78"/>
                <a:cs typeface="Jameel Noori Nastaleeq" panose="02000503000000020004" pitchFamily="2" charset="-78"/>
              </a:rPr>
              <a:t>الْعَالَمِينَ </a:t>
            </a:r>
            <a:r>
              <a:rPr lang="ur-PK" sz="1400" b="1" dirty="0">
                <a:solidFill>
                  <a:schemeClr val="bg1"/>
                </a:solidFill>
                <a:latin typeface="Jameel Noori Nastaleeq" panose="02000503000000020004" pitchFamily="2" charset="-78"/>
                <a:cs typeface="Jameel Noori Nastaleeq" panose="02000503000000020004" pitchFamily="2" charset="-78"/>
              </a:rPr>
              <a:t>: </a:t>
            </a:r>
            <a:r>
              <a:rPr lang="ur-PK" sz="1400" dirty="0">
                <a:solidFill>
                  <a:schemeClr val="bg1"/>
                </a:solidFill>
                <a:latin typeface="Jameel Noori Nastaleeq" panose="02000503000000020004" pitchFamily="2" charset="-78"/>
                <a:cs typeface="Jameel Noori Nastaleeq" panose="02000503000000020004" pitchFamily="2" charset="-78"/>
              </a:rPr>
              <a:t>کے معنی ہیں تمام جہان ، ساری کائنات ایک عالم نہیں نہ جانے کتنے عالم بنائے ہیں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عالَم دنیا ،عالم آخرت ،عالم برزخ ،پرندوں کا عالم ،چیونٹیوں کا عالم ستاروں کا عالم 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 ہمارا رب نہ صرف انسانوں کا بلکہ تمام مخلوقات کا پالنے والا ،ایک گھاس کے تنکے سے لیکر بڑی بڑی </a:t>
            </a:r>
            <a:r>
              <a:rPr lang="en-US" sz="1400" dirty="0">
                <a:solidFill>
                  <a:schemeClr val="bg1"/>
                </a:solidFill>
                <a:latin typeface="Jameel Noori Nastaleeq" panose="02000503000000020004" pitchFamily="2" charset="-78"/>
                <a:cs typeface="Jameel Noori Nastaleeq" panose="02000503000000020004" pitchFamily="2" charset="-78"/>
              </a:rPr>
              <a:t>galaxies </a:t>
            </a:r>
            <a:r>
              <a:rPr lang="ur-PK" sz="1400" dirty="0">
                <a:solidFill>
                  <a:schemeClr val="bg1"/>
                </a:solidFill>
                <a:latin typeface="Jameel Noori Nastaleeq" panose="02000503000000020004" pitchFamily="2" charset="-78"/>
                <a:cs typeface="Jameel Noori Nastaleeq" panose="02000503000000020004" pitchFamily="2" charset="-78"/>
              </a:rPr>
              <a:t>کو تھامنے والا ،</a:t>
            </a:r>
            <a:r>
              <a:rPr lang="en-US" sz="1400" dirty="0">
                <a:solidFill>
                  <a:schemeClr val="bg1"/>
                </a:solidFill>
                <a:latin typeface="Jameel Noori Nastaleeq" panose="02000503000000020004" pitchFamily="2" charset="-78"/>
                <a:cs typeface="Jameel Noori Nastaleeq" panose="02000503000000020004" pitchFamily="2" charset="-78"/>
              </a:rPr>
              <a:t>nourish </a:t>
            </a:r>
            <a:r>
              <a:rPr lang="ur-PK" sz="1400" dirty="0">
                <a:solidFill>
                  <a:schemeClr val="bg1"/>
                </a:solidFill>
                <a:latin typeface="Jameel Noori Nastaleeq" panose="02000503000000020004" pitchFamily="2" charset="-78"/>
                <a:cs typeface="Jameel Noori Nastaleeq" panose="02000503000000020004" pitchFamily="2" charset="-78"/>
              </a:rPr>
              <a:t>کرنے والا ،ہر ایک چیز کی دیکھ بھال کر رہا ہے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 اور اس میں بسنے والی تمام مخلوقات، مثلاً انسان اور جن ،ملائکہ ،چرند پرند،حیوانات ،ساتوں آسمان اور ساتوں زمینوں میں موجود تمام کی تمام مخلوق کو اس کی ضرورت کے عین مطابق وسائل اور اسباب مہیا کر رہا ہے اور وہ اپنے اس کام میں کسی کا محتاج  نہیں ہے ۔</a:t>
            </a:r>
          </a:p>
          <a:p>
            <a:pPr algn="r" defTabSz="929305" rtl="1">
              <a:defRPr/>
            </a:pPr>
            <a:r>
              <a:rPr lang="ur-PK" sz="1400" b="1" dirty="0">
                <a:solidFill>
                  <a:schemeClr val="bg1"/>
                </a:solidFill>
                <a:latin typeface="Jameel Noori Nastaleeq" panose="02000503000000020004" pitchFamily="2" charset="-78"/>
                <a:cs typeface="Jameel Noori Nastaleeq" panose="02000503000000020004" pitchFamily="2" charset="-78"/>
              </a:rPr>
              <a:t> الحمد للہ رب العالمین </a:t>
            </a:r>
            <a:r>
              <a:rPr lang="ur-PK" sz="1400" dirty="0">
                <a:solidFill>
                  <a:schemeClr val="bg1"/>
                </a:solidFill>
                <a:latin typeface="Jameel Noori Nastaleeq" panose="02000503000000020004" pitchFamily="2" charset="-78"/>
                <a:cs typeface="Jameel Noori Nastaleeq" panose="02000503000000020004" pitchFamily="2" charset="-78"/>
              </a:rPr>
              <a:t>۔۔تعریف اور شکر ہے اللہ کا۔۔جو رب ے ، پالنے والا ہے ،نگہداشت کرنے والا ہے سب کی حفاظت کرنے والا ہے ،سب کا نگراں ہے ، سب کی خبر گیری کر رہا ہے سب کی دیکھ بھال کر رہا ہے سب کی کفالت کر رہا ہے جو سب کی حاجت روائی کر رہا </a:t>
            </a:r>
            <a:r>
              <a:rPr lang="ur-PK" sz="1400" dirty="0">
                <a:solidFill>
                  <a:prstClr val="white"/>
                </a:solidFill>
                <a:latin typeface="Jameel Noori Nastaleeq" panose="02000503000000020004" pitchFamily="2" charset="-78"/>
                <a:cs typeface="Jameel Noori Nastaleeq" panose="02000503000000020004" pitchFamily="2" charset="-78"/>
              </a:rPr>
              <a:t>چونکہ اللہ رب العالمین تنہا ہی تمام کائنات کے نظام کو چلا رہا ہے اس لئے صرف وہی تمام تو شکرانے و تعریفات ، تسبیحات اور عبادات کا بھی مستحق ہے ۔ </a:t>
            </a:r>
            <a:r>
              <a:rPr lang="ur-PK" sz="1400" dirty="0">
                <a:solidFill>
                  <a:schemeClr val="bg1"/>
                </a:solidFill>
                <a:latin typeface="Jameel Noori Nastaleeq" panose="02000503000000020004" pitchFamily="2" charset="-78"/>
                <a:cs typeface="Jameel Noori Nastaleeq" panose="02000503000000020004" pitchFamily="2" charset="-78"/>
              </a:rPr>
              <a:t>انسان فطرتاً اپنے پالنے والے، حاجت ضروریات پوری کرنے والے  خبر گیری کرنے والے سے محبت کرتا ہے پھر ایسا کیوں ہوا کہ الحمد للہ رب العالمین دن میں بار بار کہنے کے باوجود اللہ تعالیٰ کے لئے وہ محبت ، وہ سرشاری وہ وابستگی ہم دل میں محسوس نہیں کرتے اسکی وجہ یہ ہے کہ یہ الفاظ صرف ہماری زبان سے نکل رہے ہیں دل اس بات کو محسوس نہیں کر رہا  وگرنہ ہر دم خیال رکھنے والی ہستی سے ہم کیوں دور بھاگیں ؟ کیسے لا تعلق رہ سکتے ہیں ؟</a:t>
            </a:r>
            <a:endParaRPr lang="en-GB" sz="1400" dirty="0">
              <a:solidFill>
                <a:schemeClr val="bg1"/>
              </a:solidFill>
              <a:latin typeface="Jameel Noori Nastaleeq" panose="02000503000000020004" pitchFamily="2" charset="-78"/>
              <a:cs typeface="Jameel Noori Nastaleeq" panose="02000503000000020004" pitchFamily="2" charset="-78"/>
            </a:endParaRPr>
          </a:p>
          <a:p>
            <a:endParaRPr lang="en-US" sz="14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19</a:t>
            </a:fld>
            <a:endParaRPr lang="en-US"/>
          </a:p>
        </p:txBody>
      </p:sp>
    </p:spTree>
    <p:extLst>
      <p:ext uri="{BB962C8B-B14F-4D97-AF65-F5344CB8AC3E}">
        <p14:creationId xmlns:p14="http://schemas.microsoft.com/office/powerpoint/2010/main" val="274750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0857E-5239-45C3-831A-20BE71C84ED4}" type="slidenum">
              <a:rPr lang="en-US" smtClean="0"/>
              <a:t>2</a:t>
            </a:fld>
            <a:endParaRPr lang="en-US"/>
          </a:p>
        </p:txBody>
      </p:sp>
    </p:spTree>
    <p:extLst>
      <p:ext uri="{BB962C8B-B14F-4D97-AF65-F5344CB8AC3E}">
        <p14:creationId xmlns:p14="http://schemas.microsoft.com/office/powerpoint/2010/main" val="1703784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0857E-5239-45C3-831A-20BE71C84ED4}" type="slidenum">
              <a:rPr lang="en-US" smtClean="0"/>
              <a:t>20</a:t>
            </a:fld>
            <a:endParaRPr lang="en-US"/>
          </a:p>
        </p:txBody>
      </p:sp>
    </p:spTree>
    <p:extLst>
      <p:ext uri="{BB962C8B-B14F-4D97-AF65-F5344CB8AC3E}">
        <p14:creationId xmlns:p14="http://schemas.microsoft.com/office/powerpoint/2010/main" val="1381817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solidFill>
                  <a:schemeClr val="bg1"/>
                </a:solidFill>
                <a:latin typeface="Jameel Noori Nastaleeq" panose="02000503000000020004" pitchFamily="2" charset="-78"/>
                <a:cs typeface="Jameel Noori Nastaleeq" panose="02000503000000020004" pitchFamily="2" charset="-78"/>
              </a:rPr>
              <a:t>رحمت کے 100 حصے ہیں ان میں سے ایک حصہ دنیا کے تمام انسان اور مخلوقات میں تقسیم کیا ہے ۔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ہم نے بسمہ اللہ الرحمن الرحیم کے ساتھ اللہ کے رحمنٰ اور رحیم کو ڈسکس کیا تھا اور الحمد کے بعد  رب اور غلام کے رشتے کو بھی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اب رحمان رحیم رب میرا آقا ہے جسے میری ضروریات کا مجھ سے زیادہ علم ہے نعمتیں دیتا  رہتا ہے  اور رحم کرتا رہتا ہے غلطیوں پر فوراً نہیں پکڑتا رحم کی وجہ سے  نعمتیں دینا بند بھی نہیں کرتا انسانوں کا معاملہ  یہ ہوتا ہےہیں کسی کے ساتھ احسان کرتے ہیں  اور وہ پھرغلط معاملہ کرے تو دوبارہ اچھائی کرتے وقت سوچتے نہیں منع کر دیتے ہیں </a:t>
            </a:r>
            <a:endParaRPr lang="en-US" sz="1400" dirty="0">
              <a:solidFill>
                <a:schemeClr val="bg1"/>
              </a:solidFill>
              <a:latin typeface="Jameel Noori Nastaleeq" panose="02000503000000020004" pitchFamily="2" charset="-78"/>
              <a:cs typeface="Jameel Noori Nastaleeq" panose="02000503000000020004" pitchFamily="2" charset="-78"/>
            </a:endParaRPr>
          </a:p>
          <a:p>
            <a:endParaRPr lang="en-US" sz="14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21</a:t>
            </a:fld>
            <a:endParaRPr lang="en-US"/>
          </a:p>
        </p:txBody>
      </p:sp>
    </p:spTree>
    <p:extLst>
      <p:ext uri="{BB962C8B-B14F-4D97-AF65-F5344CB8AC3E}">
        <p14:creationId xmlns:p14="http://schemas.microsoft.com/office/powerpoint/2010/main" val="4058527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solidFill>
                  <a:schemeClr val="bg1"/>
                </a:solidFill>
                <a:latin typeface="Jameel Noori Nastaleeq" panose="02000503000000020004" pitchFamily="2" charset="-78"/>
                <a:cs typeface="Jameel Noori Nastaleeq" panose="02000503000000020004" pitchFamily="2" charset="-78"/>
              </a:rPr>
              <a:t>دو منٹ کی  </a:t>
            </a:r>
            <a:r>
              <a:rPr lang="en-US" sz="1400" dirty="0">
                <a:solidFill>
                  <a:schemeClr val="bg1"/>
                </a:solidFill>
                <a:latin typeface="Jameel Noori Nastaleeq" panose="02000503000000020004" pitchFamily="2" charset="-78"/>
                <a:cs typeface="Jameel Noori Nastaleeq" panose="02000503000000020004" pitchFamily="2" charset="-78"/>
              </a:rPr>
              <a:t>Activity </a:t>
            </a:r>
            <a:r>
              <a:rPr lang="ur-PK" sz="1400" dirty="0">
                <a:solidFill>
                  <a:schemeClr val="bg1"/>
                </a:solidFill>
                <a:latin typeface="Jameel Noori Nastaleeq" panose="02000503000000020004" pitchFamily="2" charset="-78"/>
                <a:cs typeface="Jameel Noori Nastaleeq" panose="02000503000000020004" pitchFamily="2" charset="-78"/>
              </a:rPr>
              <a:t>کروائیں اللہ تعالی کی تینوں صفات پر سب شرکا ایک ایک جملہ بولیں ۔</a:t>
            </a:r>
            <a:endParaRPr lang="en-US" sz="1400" dirty="0">
              <a:solidFill>
                <a:schemeClr val="bg1"/>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22</a:t>
            </a:fld>
            <a:endParaRPr lang="en-US"/>
          </a:p>
        </p:txBody>
      </p:sp>
    </p:spTree>
    <p:extLst>
      <p:ext uri="{BB962C8B-B14F-4D97-AF65-F5344CB8AC3E}">
        <p14:creationId xmlns:p14="http://schemas.microsoft.com/office/powerpoint/2010/main" val="3229400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b="1" dirty="0">
                <a:solidFill>
                  <a:schemeClr val="bg1"/>
                </a:solidFill>
                <a:latin typeface="Attari_Quraan_Word" panose="02000000000000000000" pitchFamily="2" charset="-78"/>
                <a:cs typeface="Attari_Quraan_Word" panose="02000000000000000000" pitchFamily="2" charset="-78"/>
              </a:rPr>
              <a:t>مٰلک یوم الدین: </a:t>
            </a:r>
            <a:r>
              <a:rPr lang="ur-PK" sz="1400" dirty="0">
                <a:solidFill>
                  <a:schemeClr val="bg1"/>
                </a:solidFill>
                <a:latin typeface="Jameel Noori Nastaleeq" panose="02000503000000020004" pitchFamily="2" charset="-78"/>
                <a:cs typeface="Jameel Noori Nastaleeq" panose="02000503000000020004" pitchFamily="2" charset="-78"/>
              </a:rPr>
              <a:t>یہ آیت روز جزاء سے متعلق ہے یعنی ایسا دن جس کا واقع ہونا ہر حال میں یقینی ہے یوم الدین قیامت کے دن کا مالک ۔کیا تصور آتا ہے؟ ہمارے فیصلے اس کے ہاتھ میں ہیں ۔ہر چیز اس کے اختیار اور قوت میں ہوگی مکمل طور پر اس کی </a:t>
            </a:r>
            <a:r>
              <a:rPr lang="en-US" sz="1400" dirty="0">
                <a:solidFill>
                  <a:schemeClr val="bg1"/>
                </a:solidFill>
                <a:latin typeface="Jameel Noori Nastaleeq" panose="02000503000000020004" pitchFamily="2" charset="-78"/>
                <a:cs typeface="Jameel Noori Nastaleeq" panose="02000503000000020004" pitchFamily="2" charset="-78"/>
              </a:rPr>
              <a:t>authority </a:t>
            </a:r>
            <a:r>
              <a:rPr lang="ur-PK" sz="1400" dirty="0">
                <a:solidFill>
                  <a:schemeClr val="bg1"/>
                </a:solidFill>
                <a:latin typeface="Jameel Noori Nastaleeq" panose="02000503000000020004" pitchFamily="2" charset="-78"/>
                <a:cs typeface="Jameel Noori Nastaleeq" panose="02000503000000020004" pitchFamily="2" charset="-78"/>
              </a:rPr>
              <a:t>ہے ۔ صرف ایک اللہ جو بہت زبردست ہے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اس دن فرمایا جائے گا آج  ہر شخص کو اس کی کمائی کا بدلہ دیا جائے گا جو اس نے کی تھی اور اللہ حساب لینے میں بہت تیز 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 اس دن کا واقع ہونا  اللہ الحکم الحاکمین کے عادل اور مصنف ہونے کی علامت ہے اس لئے کہ اگر ظالموں کو بغیر حساب و کتاب اور مظلوم کو بغیر بدلہ کے ،ویسے ہی چھوڑ دیا جائے اور نیکوکاروں کو ان کی نیکی کا کوئی اجر و ثواب نہ دیا جائے تو یہ بجائے خود ایک بہت بڑا ظلم ہے اور اللہ تعالیٰ ظالم نہیں ہے اس لئے یوم حساب کا واقع ہونا اور سزا و جزا کا نافذ ہونا ایک فطری عمل ہے انصاف کا دن مظلوموں اور نیکوکاروں کیلئے امید اور اللہ کے نافرمانوں اور باغیوں کیلئے خوف کی علامت 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حضرت ابو ہریرہ رضی اللہ عنہ سے روایت ہے کہ رسول اللہﷺنےفرمایا: قیامت کے دن تم سے حقداروں کے حقوق وصول کیے جائیں گے ، یہاں تک کہ بے سینگ بکری کا سینگ والی بکری سے بدلہ لیا جائے گا۔ (صحیح المسلم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سورۃ الفاتحہ کی اس  آیت میں اس بات کا بیان ہے کہ اللہ مالک الملک صرف دنیا ہی کا نہیں آخرت کا بھی بادشاہ ہے بلکہ اس دن اس کے سوا کسی دوسرے کی کوئی حکمرانی نہیں ہو گی اور وہ اس دن تنہا ہی اپنے تمام تر اختیارات اور اقتدار کے ساتھ پر جلال انداز میں اپنے عرش پر جلوہ افروز ہو گا اور ارشاد فرمائے گا: </a:t>
            </a:r>
          </a:p>
          <a:p>
            <a:pPr algn="r" rtl="1"/>
            <a:r>
              <a:rPr lang="ur-PK" sz="1400" dirty="0">
                <a:solidFill>
                  <a:schemeClr val="bg1"/>
                </a:solidFill>
                <a:latin typeface="Attari_Quraan_Word" panose="02000000000000000000" pitchFamily="2" charset="-78"/>
                <a:cs typeface="Attari_Quraan_Word" panose="02000000000000000000" pitchFamily="2" charset="-78"/>
              </a:rPr>
              <a:t>يَوْمَ هُم بَارِزُونَ ۖ لَا يَخْفَىٰ عَلَى اللَّـهِ مِنْهُمْ شَيْءٌ ۚ لِّمَنِ الْمُلْكُ الْيَوْمَ ۖ لِلَّـهِ الْوَاحِدِ الْقَهَّارِ ﴿١٦</a:t>
            </a:r>
            <a:r>
              <a:rPr lang="ur-PK" sz="1400" dirty="0">
                <a:solidFill>
                  <a:schemeClr val="bg1"/>
                </a:solidFill>
                <a:latin typeface="Jameel Noori Nastaleeq" panose="02000503000000020004" pitchFamily="2" charset="-78"/>
                <a:cs typeface="Jameel Noori Nastaleeq" panose="02000503000000020004" pitchFamily="2" charset="-78"/>
              </a:rPr>
              <a:t>﴾</a:t>
            </a:r>
          </a:p>
          <a:p>
            <a:pPr algn="r" rtl="1"/>
            <a:r>
              <a:rPr lang="ur-PK" sz="1400" dirty="0">
                <a:solidFill>
                  <a:schemeClr val="bg1"/>
                </a:solidFill>
                <a:latin typeface="Jameel Noori Nastaleeq" panose="02000503000000020004" pitchFamily="2" charset="-78"/>
                <a:cs typeface="Jameel Noori Nastaleeq" panose="02000503000000020004" pitchFamily="2" charset="-78"/>
              </a:rPr>
              <a:t>وہ دن جبکہ سب لوگ بے پردہ ہوں گے، اللہ سے ان کی کوئی بات بھی چھپی ہوئی نہ ہو گی (اُس روز پکار کر پوچھا جائے گا) آج بادشاہی کس کی ہے؟ (سارا عالم پکار اٹھے گا) اللہ واحد قہار کی۔ (سورۃ الغافر16)</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شکر ہے۔۔ رب العالمین آپ نے یوم الدین بنایا ہے اور شکر کا دوسرا پہلو یہ ہے کہ اس یوم الدین کے مالک آپ ہیں ۔۔اور حکم فیصلہ اس روز صرف اللہ کا ہو گا(سورۃ انفطار)۔۔ اس دن آپ کے سوا کوئی ہے ہی نہیں جہاں سے انصاف ملے ۔۔ عملی زندگی میں ہمیں  جب کوئی  چھوٹا یا بڑا غم، پریشانی ،کسی کی طرف سے  زیادتی کا سامنا ہو رہا ہو تو ایسے میں یوم الدین پر یقین کیسی ٹھنڈی پھوار بنتا ہے یوں جیسے زخموں پر مرہم پٹی کر دی جائے ۔ وہ اگر چہ الرحمٰن الرحیم ہے مگر ساتھ مالک یوم الدین بھی تو ہے، محاسبہ ،جانچ پڑتال ، ظلم کا مداوا زیادتی کا بدلا دلوانا یہ بھی اسکے ذمہ ہے ۔ دنیا میں کبھی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نا ممکن ہوتا ہے کہ جرم کے مطابق برابر کی سزا مل سکے مثال : کسی نے ایک قتل کیا اور کسی نے 10 دونوں کو برابر کی سزا پھانسی مل گئی تو کیا انصاف کا تقاضہ پورا ہوگیا ۔اللہ کے منصف اور عادل ہونے کی یہ نشانی ہے کہ ظالموں کا حساب کتاب اور مظلوم کی داد رسی کے بغیر نہ چھوڑا جائے ۔جیسے ہم دنیا مین دیکھتے ہیں کہ غلط کام کرنے والے بھی ترقی کر رہے ہیں تو بہت نا انصافی لگتی ہے اس لئے فطری طور پر ہمارے اندر یہ احساس  پیدا ہوتا ہے کہ کبھی  تو ان کی پکڑ ہو کوئی دن تو ایسا آئے کہ انہیں سزا دی جا سکے ۔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ایک کلاس کی ٹیچر سال بھر انتہائی سنجیدگی سے محنت کرنے والے اور نکمے ترین طلبہ ، کلاس میں نہ آنے والے ، نہ پڑھنے والے اور نتیجتاً سب سوالوں کے غلط جواب دینے والوں کا رزلٹ ایک جیسا دکھائیں گی؟ ٹیچر ایسا کیوں نہیں کرتیں؟ اس لئے کہ قدرت نے  انصاف کی حس انسان کے اندر بھی رکھی 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پھر اللہ جس نے عدل وانصاف بنایا ہے اس سے آپ کیا گمان رکھیں گی؟ </a:t>
            </a:r>
          </a:p>
        </p:txBody>
      </p:sp>
      <p:sp>
        <p:nvSpPr>
          <p:cNvPr id="4" name="Slide Number Placeholder 3"/>
          <p:cNvSpPr>
            <a:spLocks noGrp="1"/>
          </p:cNvSpPr>
          <p:nvPr>
            <p:ph type="sldNum" sz="quarter" idx="10"/>
          </p:nvPr>
        </p:nvSpPr>
        <p:spPr/>
        <p:txBody>
          <a:bodyPr/>
          <a:lstStyle/>
          <a:p>
            <a:fld id="{0BB0857E-5239-45C3-831A-20BE71C84ED4}" type="slidenum">
              <a:rPr lang="en-US" smtClean="0"/>
              <a:t>23</a:t>
            </a:fld>
            <a:endParaRPr lang="en-US"/>
          </a:p>
        </p:txBody>
      </p:sp>
    </p:spTree>
    <p:extLst>
      <p:ext uri="{BB962C8B-B14F-4D97-AF65-F5344CB8AC3E}">
        <p14:creationId xmlns:p14="http://schemas.microsoft.com/office/powerpoint/2010/main" val="11858991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a:bodyPr>
          <a:lstStyle/>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اس سورۃ  کا ہم پر احسان ہے کہ ہر روز ہر رکعت میں آخرت کا منظر ہماری نگاہوں کے سامنے لے آتی ہے جزا کا دن ہو گا عدالت الہٰی قائم ہو گی ، سب مجرم کٹہرے میں کھڑے ہونگے ، اللہ نے سورۃ فاتحہ کے ذریعے ہر رکعت کے اندر آخرت کی یاد رکھی ہے ۔ نمازوں کے دوران کتنے ہی بار مالک یوم الدین کہنے والا اب  کیا یوم الدین کی تیاری سے غافل ہو سکتا ہے؟ مگر یہ بد نصیبی تو ہماری ہے کہ ہر دو نمازوں کے درمیانی وقت پھر ایسا گزارتے ہیں کہ گویا کوئی یوم الدین ہے ہی نہیں ۔۔ یہ عقیدہ کہ آخرت ہے اور مالک اللہ ہے ہماری زندگی پر سب سے زیادہ گہرے اثرات ڈالتا ہے۔۔۔۔جو مانتا ہے ، یقین رکھتا ہے کہ یوم الدین ہے اور یوم الدین کا مالک ہے اور جونہیں مانتا ہے یا مانتا تو ہے لیکن بھول جاتا ہے تو یہ دونوں کیسے یکساں کام کر سکتے ہیں ؟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جب ہم یہ جانتے ہیں کہ ہمارا خالق اللہ ہے تو ہمارا مالک بھی وہی ہو گا جب جان اس نے دی ہے تو اس جان کو کس طرح استعمال کیا جائے یہ بھی وہی بتائے گا ۔ اور ہم اس کے سامنے جواب دہ ہونگے ہماری حیثیت طے ہے کہ وہ رب ہے اور ہم اسکے بندے یعنی غلام ہیں تو ہم اپنی مرضی کیسے چلا سکتے ہیں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جس طرح امتحان کے بعد نتیجہ آتا ہے اسی طرح میری زندگی کے اعمال کا نتیجہ ایک دن سامنے آئے گا </a:t>
            </a:r>
          </a:p>
        </p:txBody>
      </p:sp>
      <p:sp>
        <p:nvSpPr>
          <p:cNvPr id="4" name="Slide Number Placeholder 3"/>
          <p:cNvSpPr>
            <a:spLocks noGrp="1"/>
          </p:cNvSpPr>
          <p:nvPr>
            <p:ph type="sldNum" sz="quarter" idx="10"/>
          </p:nvPr>
        </p:nvSpPr>
        <p:spPr/>
        <p:txBody>
          <a:bodyPr/>
          <a:lstStyle/>
          <a:p>
            <a:fld id="{6324437E-35C3-48E6-8E26-E5762765944C}" type="slidenum">
              <a:rPr lang="en-US" smtClean="0"/>
              <a:pPr/>
              <a:t>24</a:t>
            </a:fld>
            <a:endParaRPr lang="en-US"/>
          </a:p>
        </p:txBody>
      </p:sp>
    </p:spTree>
    <p:extLst>
      <p:ext uri="{BB962C8B-B14F-4D97-AF65-F5344CB8AC3E}">
        <p14:creationId xmlns:p14="http://schemas.microsoft.com/office/powerpoint/2010/main" val="1220810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solidFill>
                  <a:schemeClr val="bg1"/>
                </a:solidFill>
                <a:latin typeface="Jameel Noori Nastaleeq" panose="02000503000000020004" pitchFamily="2" charset="-78"/>
                <a:cs typeface="Jameel Noori Nastaleeq" panose="02000503000000020004" pitchFamily="2" charset="-78"/>
              </a:rPr>
              <a:t>مال کہاں سے کمایا؟ </a:t>
            </a:r>
            <a:r>
              <a:rPr lang="en-US" sz="1400" dirty="0">
                <a:solidFill>
                  <a:schemeClr val="bg1"/>
                </a:solidFill>
                <a:latin typeface="Jameel Noori Nastaleeq" panose="02000503000000020004" pitchFamily="2" charset="-78"/>
                <a:cs typeface="Jameel Noori Nastaleeq" panose="02000503000000020004" pitchFamily="2" charset="-78"/>
              </a:rPr>
              <a:t>)</a:t>
            </a:r>
            <a:r>
              <a:rPr lang="ur-PK" sz="1400" dirty="0">
                <a:solidFill>
                  <a:schemeClr val="bg1"/>
                </a:solidFill>
                <a:latin typeface="Jameel Noori Nastaleeq" panose="02000503000000020004" pitchFamily="2" charset="-78"/>
                <a:cs typeface="Jameel Noori Nastaleeq" panose="02000503000000020004" pitchFamily="2" charset="-78"/>
              </a:rPr>
              <a:t>یعنی حصولِ مال کے اسباب حلال تھے یا حرام</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مال کہاں خرچ کیا؟یعنی مال سے متعلق اللہ اور بندوں کے حقوق ادا کئے یا نہیں۔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علم پر کتنا عمل کیا؟</a:t>
            </a:r>
            <a:endParaRPr lang="en-US" sz="1400" dirty="0">
              <a:solidFill>
                <a:schemeClr val="bg1"/>
              </a:solidFill>
              <a:latin typeface="Jameel Noori Nastaleeq" panose="02000503000000020004" pitchFamily="2" charset="-78"/>
              <a:cs typeface="Jameel Noori Nastaleeq" panose="02000503000000020004" pitchFamily="2" charset="-78"/>
            </a:endParaRPr>
          </a:p>
          <a:p>
            <a:pPr algn="r" rtl="1"/>
            <a:r>
              <a:rPr lang="ur-PK" sz="1400" dirty="0">
                <a:solidFill>
                  <a:schemeClr val="bg1"/>
                </a:solidFill>
                <a:latin typeface="Jameel Noori Nastaleeq" panose="02000503000000020004" pitchFamily="2" charset="-78"/>
                <a:cs typeface="Jameel Noori Nastaleeq" panose="02000503000000020004" pitchFamily="2" charset="-78"/>
              </a:rPr>
              <a:t>ان سوالوں کے جواب مجھے بھی دینے ہوں گے اور آپ کو بھی ۔۔۔۔جب یہ احساس رہتا ہے کہ زندگی کے اوقات کا حساب دینا ہو گا تو اپنا وقت فضول اور بے کار کاموں میں ضائع نہیں کرتے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جب یہ یاد رہتا ہے کہ  مال  اللہ نے دیا ہے اس کا  حساب دینا ہوگا تو اسے بے دریغ نہیں خرچ  کرتے پھر سوچ سمجھ کر درست راستے میں خرچ کرتے ہیں ۔علم بھی وہ والا حاصل کرتے ہیں جس کے حاصل کرنے سے دین اور دنیا کا کوئی فائدہ ہو، بے کار علوم جن سے کوئی فائدہ نہ ہو یا جن پر عمل کرنا ہماری ضرورت نہ ہو وہ لائن اختیار نہیں کرتے۔مثال کے طور پر لڑکیاں انجئیرنگ پڑھ لیتی نہ انجینئر بننا ہوتا ہے نہ سائٹ پر جانا ہو تا ہے صرف شوقیہ انجنئرنگ پڑھ لیتی ہیں اگر اسکے بجائے وہ علوم حاصل کریں جو زندگی میں کام آئیں گے تو بہتر نہ ہو گا ؟ زندگی میں کیا کیا عمل کئے ان سب کے بارے میں سوال ہو گا۔ اپنی مرضی کے کاموں میں زندگی نہیں گزاری جا سکتی ۔ اللہ کے سامنے کھڑے ہو کر جواب دہی کرنی ہو گی کہ وقت فضول کاموں میں گزارا یا کچھ اپنی زندگی ، سوسائٹی ، اردگرد کے لوگوں کی بھلائی کے کام کئے ۔ </a:t>
            </a:r>
          </a:p>
          <a:p>
            <a:pPr algn="r" rtl="1"/>
            <a:r>
              <a:rPr lang="ur-PK" sz="1400" dirty="0">
                <a:solidFill>
                  <a:prstClr val="white"/>
                </a:solidFill>
                <a:latin typeface="Jameel Noori Nastaleeq" panose="02000503000000020004" pitchFamily="2" charset="-78"/>
                <a:cs typeface="Jameel Noori Nastaleeq" panose="02000503000000020004" pitchFamily="2" charset="-78"/>
              </a:rPr>
              <a:t> جوانی کا بہترین دور  سب سے اہم ہوتا ہے اور اس کا سوال پوری زندگی سے علیحدہ کرکے کیا گیا ہے یعنی یہ دور جس سے ہم اب گزر رہے ہیں وہ زندگی کا قیمتی ترین دور ہے جس کے بارے میں علیحدہ سے سوال ہو گا۔</a:t>
            </a:r>
            <a:endParaRPr lang="ur-PK" sz="1400" dirty="0">
              <a:solidFill>
                <a:schemeClr val="bg1"/>
              </a:solidFill>
              <a:latin typeface="Jameel Noori Nastaleeq" panose="02000503000000020004" pitchFamily="2" charset="-78"/>
              <a:cs typeface="Jameel Noori Nastaleeq" panose="02000503000000020004" pitchFamily="2" charset="-78"/>
            </a:endParaRPr>
          </a:p>
          <a:p>
            <a:endParaRPr lang="en-US" sz="14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25</a:t>
            </a:fld>
            <a:endParaRPr lang="en-US"/>
          </a:p>
        </p:txBody>
      </p:sp>
    </p:spTree>
    <p:extLst>
      <p:ext uri="{BB962C8B-B14F-4D97-AF65-F5344CB8AC3E}">
        <p14:creationId xmlns:p14="http://schemas.microsoft.com/office/powerpoint/2010/main" val="2367891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a:bodyPr>
          <a:lstStyle/>
          <a:p>
            <a:pPr algn="r" defTabSz="944453" rtl="1">
              <a:defRPr/>
            </a:pPr>
            <a:r>
              <a:rPr lang="ur-PK" sz="1400" dirty="0">
                <a:solidFill>
                  <a:schemeClr val="accent6">
                    <a:lumMod val="10000"/>
                  </a:schemeClr>
                </a:solidFill>
                <a:latin typeface="Jameel Noori Nastaleeq" panose="02000503000000020004" pitchFamily="2" charset="-78"/>
                <a:cs typeface="Jameel Noori Nastaleeq" panose="02000503000000020004" pitchFamily="2" charset="-78"/>
              </a:rPr>
              <a:t> جب جواب دہی کا احساس ہوتا ہے تو انسان کے اندر احساس ذمہ داری پیدا ہو جاتی ہے کسی کو رقم دے کر کہا جائے کہ جہاں مرضی آئے خرچ کرو وہ اپنی مرضی سے خرچ کرے گا اور اگر کسی کو رقم دے کر یہ کہا جائے کہ دھیان سے خرچ کرنا ہر ہر پیسے کا حساب لیا جائے گا تو وہ کیا کرے گا؟ ذمہ داری سے خرچ کرے گا یعنی جواب دینے کا احساس ذمہ دار بنا دے گا جو ذمہ دار ہوتے ہیں  وہ دنیا کے فائدوں ،لذتوں اور آسائشوں کی خاطر آخرت کی کا نقصان نہیں مول لے سکتے</a:t>
            </a:r>
            <a:r>
              <a:rPr lang="ur-PK" sz="1400" dirty="0">
                <a:solidFill>
                  <a:srgbClr val="F79646">
                    <a:lumMod val="10000"/>
                  </a:srgbClr>
                </a:solidFill>
                <a:latin typeface="Jameel Noori Nastaleeq" panose="02000503000000020004" pitchFamily="2" charset="-78"/>
                <a:cs typeface="Jameel Noori Nastaleeq" panose="02000503000000020004" pitchFamily="2" charset="-78"/>
              </a:rPr>
              <a:t>، اپنی خواہشات کو قابو میں رکھتے ہیں اپنے جذبات اور میلانات کو حدود کا پابند  بناتے ہیں اللہ کی نافرمانی میں جن فائدوں اور لذتوں کا لالچ نظر آتا ہے انہیں دیکھ کر پھسل نہیں جاتے اور اللہ کی فرمانبرداری میں جن جن نقصانات اور تکالیف کا اندیشہ ہوتا ہے انہیں برداشت کرتے جاتے ہیں  اپنے مالک اور غلام ہونے کا رشتے کو  ہمیشہ ذہن میں رکھتے ہیں ۔مومن کی زندگی دراصل صبر کی زندگی ہے کیونکہ وہ رضائے الہیٰ اور آخرت کے نتائج کی توقع پر صبر سے کام لیتا  ہے اور یہ یاد رکھتا ہے کہ میری حیثیت اس دنیا میں آزاد نہیں ہے اور میں اپنے ہر عمل کا جواب دہ ہوں ۔</a:t>
            </a:r>
          </a:p>
          <a:p>
            <a:pPr algn="r" defTabSz="929305" rtl="1">
              <a:defRPr/>
            </a:pPr>
            <a:r>
              <a:rPr lang="ur-PK" sz="1400" dirty="0">
                <a:solidFill>
                  <a:srgbClr val="F79646">
                    <a:lumMod val="10000"/>
                  </a:srgbClr>
                </a:solidFill>
                <a:latin typeface="Jameel Noori Nastaleeq" panose="02000503000000020004" pitchFamily="2" charset="-78"/>
                <a:cs typeface="Jameel Noori Nastaleeq" panose="02000503000000020004" pitchFamily="2" charset="-78"/>
              </a:rPr>
              <a:t>جواب دہی کا احساس بڑی نعمت ہے کس طرح ؟ جواب دہی کا احساس انسان کو عمل پر مجبور کردیتا ہے </a:t>
            </a:r>
            <a:r>
              <a:rPr lang="en-US" sz="1400" dirty="0">
                <a:solidFill>
                  <a:srgbClr val="F79646">
                    <a:lumMod val="10000"/>
                  </a:srgbClr>
                </a:solidFill>
                <a:latin typeface="Jameel Noori Nastaleeq" panose="02000503000000020004" pitchFamily="2" charset="-78"/>
                <a:cs typeface="Jameel Noori Nastaleeq" panose="02000503000000020004" pitchFamily="2" charset="-78"/>
              </a:rPr>
              <a:t>self motivated </a:t>
            </a:r>
            <a:r>
              <a:rPr lang="ur-PK" sz="1400" dirty="0">
                <a:solidFill>
                  <a:srgbClr val="F79646">
                    <a:lumMod val="10000"/>
                  </a:srgbClr>
                </a:solidFill>
                <a:latin typeface="Jameel Noori Nastaleeq" panose="02000503000000020004" pitchFamily="2" charset="-78"/>
                <a:cs typeface="Jameel Noori Nastaleeq" panose="02000503000000020004" pitchFamily="2" charset="-78"/>
              </a:rPr>
              <a:t>رکھتا ہے </a:t>
            </a:r>
            <a:endParaRPr lang="en-US" sz="1400" dirty="0">
              <a:solidFill>
                <a:srgbClr val="F79646">
                  <a:lumMod val="10000"/>
                </a:srgbClr>
              </a:solidFill>
              <a:latin typeface="Jameel Noori Nastaleeq" panose="02000503000000020004" pitchFamily="2" charset="-78"/>
              <a:cs typeface="Jameel Noori Nastaleeq" panose="02000503000000020004" pitchFamily="2" charset="-78"/>
            </a:endParaRPr>
          </a:p>
          <a:p>
            <a:pPr algn="r" rtl="1"/>
            <a:r>
              <a:rPr lang="ur-PK" sz="1400" dirty="0">
                <a:solidFill>
                  <a:schemeClr val="accent6">
                    <a:lumMod val="10000"/>
                  </a:schemeClr>
                </a:solidFill>
                <a:latin typeface="Jameel Noori Nastaleeq" panose="02000503000000020004" pitchFamily="2" charset="-78"/>
                <a:cs typeface="Jameel Noori Nastaleeq" panose="02000503000000020004" pitchFamily="2" charset="-78"/>
              </a:rPr>
              <a:t> آخرت کی کامیابیوں اور خوشحالیوں کے لئے دنیا کا نقصان ،تکلیف اور خطرات کسی بھی لذت سے محرومی کو برداشت کو جاتے ہیں ۔جہاں جس پوزیشن پر بھی ہوں اپنی ذمہ داریوں کو پوری طرح امانت سمجھ کر ادا کرتے ہیں ماں کے رول میں ہوں ،بیوی ،بیٹی ،استاد یا اگر ورکنگ وومن ہوں ۔</a:t>
            </a:r>
          </a:p>
          <a:p>
            <a:pPr algn="r" rtl="1"/>
            <a:r>
              <a:rPr lang="ur-PK" sz="1400" b="1" dirty="0">
                <a:solidFill>
                  <a:schemeClr val="accent6">
                    <a:lumMod val="10000"/>
                  </a:schemeClr>
                </a:solidFill>
                <a:latin typeface="Jameel Noori Nastaleeq" panose="02000503000000020004" pitchFamily="2" charset="-78"/>
                <a:cs typeface="Jameel Noori Nastaleeq" panose="02000503000000020004" pitchFamily="2" charset="-78"/>
              </a:rPr>
              <a:t>اصول:  </a:t>
            </a:r>
            <a:r>
              <a:rPr lang="ur-PK" sz="1400" dirty="0">
                <a:solidFill>
                  <a:schemeClr val="accent6">
                    <a:lumMod val="10000"/>
                  </a:schemeClr>
                </a:solidFill>
                <a:latin typeface="Jameel Noori Nastaleeq" panose="02000503000000020004" pitchFamily="2" charset="-78"/>
                <a:cs typeface="Jameel Noori Nastaleeq" panose="02000503000000020004" pitchFamily="2" charset="-78"/>
              </a:rPr>
              <a:t>ہر چیز کو امانت سمجھوں گی اس پوزیشن کا حق جاننے ، سمجھنے کی کوشش اور ان کا حق ادا کرنے کی کوشش کروں گی ۔</a:t>
            </a:r>
          </a:p>
        </p:txBody>
      </p:sp>
      <p:sp>
        <p:nvSpPr>
          <p:cNvPr id="4" name="Slide Number Placeholder 3"/>
          <p:cNvSpPr>
            <a:spLocks noGrp="1"/>
          </p:cNvSpPr>
          <p:nvPr>
            <p:ph type="sldNum" sz="quarter" idx="10"/>
          </p:nvPr>
        </p:nvSpPr>
        <p:spPr/>
        <p:txBody>
          <a:bodyPr/>
          <a:lstStyle/>
          <a:p>
            <a:fld id="{6324437E-35C3-48E6-8E26-E5762765944C}" type="slidenum">
              <a:rPr lang="en-US" smtClean="0"/>
              <a:pPr/>
              <a:t>26</a:t>
            </a:fld>
            <a:endParaRPr lang="en-US"/>
          </a:p>
        </p:txBody>
      </p:sp>
    </p:spTree>
    <p:extLst>
      <p:ext uri="{BB962C8B-B14F-4D97-AF65-F5344CB8AC3E}">
        <p14:creationId xmlns:p14="http://schemas.microsoft.com/office/powerpoint/2010/main" val="3882564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a:bodyPr>
          <a:lstStyle/>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سورہ فاتحہ کو نماز میں کتنی بار پڑھتے ہیں تقریباً 17 دفعہ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17 دفعہ ہم اللہ سے کیا کہتے ہیں ؟</a:t>
            </a:r>
          </a:p>
          <a:p>
            <a:pPr algn="r" defTabSz="944453" rtl="1">
              <a:defRPr/>
            </a:pPr>
            <a:r>
              <a:rPr lang="ur-PK" sz="1400" dirty="0">
                <a:solidFill>
                  <a:schemeClr val="bg1"/>
                </a:solidFill>
                <a:latin typeface="Jameel Noori Nastaleeq" panose="02000503000000020004" pitchFamily="2" charset="-78"/>
                <a:cs typeface="Jameel Noori Nastaleeq" panose="02000503000000020004" pitchFamily="2" charset="-78"/>
              </a:rPr>
              <a:t> </a:t>
            </a:r>
            <a:r>
              <a:rPr lang="en-US" sz="1400" dirty="0">
                <a:solidFill>
                  <a:schemeClr val="bg1"/>
                </a:solidFill>
                <a:latin typeface="Jameel Noori Nastaleeq" panose="02000503000000020004" pitchFamily="2" charset="-78"/>
                <a:cs typeface="Jameel Noori Nastaleeq" panose="02000503000000020004" pitchFamily="2" charset="-78"/>
              </a:rPr>
              <a:t>commitment</a:t>
            </a:r>
            <a:r>
              <a:rPr lang="ur-PK" sz="1400" dirty="0">
                <a:solidFill>
                  <a:schemeClr val="bg1"/>
                </a:solidFill>
                <a:latin typeface="Jameel Noori Nastaleeq" panose="02000503000000020004" pitchFamily="2" charset="-78"/>
                <a:cs typeface="Jameel Noori Nastaleeq" panose="02000503000000020004" pitchFamily="2" charset="-78"/>
              </a:rPr>
              <a:t>کرتے ہیں ‘’ایاک نعبدو وایاک نستعین’’  ہم تیرے بندے ہیں اور تجھ ہی سے مددمانگتے ہیں </a:t>
            </a:r>
          </a:p>
          <a:p>
            <a:pPr algn="r" rtl="1"/>
            <a:r>
              <a:rPr lang="ur-PK" sz="1400" b="1" dirty="0">
                <a:solidFill>
                  <a:schemeClr val="bg1"/>
                </a:solidFill>
                <a:latin typeface="Jameel Noori Nastaleeq" panose="02000503000000020004" pitchFamily="2" charset="-78"/>
                <a:cs typeface="Jameel Noori Nastaleeq" panose="02000503000000020004" pitchFamily="2" charset="-78"/>
              </a:rPr>
              <a:t>ایاک نعبد و ایاک نستعین:  </a:t>
            </a:r>
            <a:r>
              <a:rPr lang="ur-PK" sz="1400" dirty="0">
                <a:solidFill>
                  <a:schemeClr val="bg1"/>
                </a:solidFill>
                <a:latin typeface="Jameel Noori Nastaleeq" panose="02000503000000020004" pitchFamily="2" charset="-78"/>
                <a:cs typeface="Jameel Noori Nastaleeq" panose="02000503000000020004" pitchFamily="2" charset="-78"/>
              </a:rPr>
              <a:t>اس آیت میں دو باتیں بیان کی گئی ہیں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1 عبادت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2 استعانت</a:t>
            </a:r>
          </a:p>
          <a:p>
            <a:pPr algn="r" rtl="1"/>
            <a:r>
              <a:rPr lang="ur-PK" sz="1400" dirty="0">
                <a:solidFill>
                  <a:schemeClr val="bg1"/>
                </a:solidFill>
                <a:latin typeface="Jameel Noori Nastaleeq" panose="02000503000000020004" pitchFamily="2" charset="-78"/>
                <a:cs typeface="Jameel Noori Nastaleeq" panose="02000503000000020004" pitchFamily="2" charset="-78"/>
              </a:rPr>
              <a:t>یہاں ہم اپنے رب سے ایک معاہدہ کر رہے ہوتے ہیں کہ ہم صرف آپ کی عبادت کریں گے اور آپ ہماری مدد کریں گے یہ دو طرفہ معاملہ ہو گیا کہ نہ ہم آپ سے بے وفائی کریں گے اور نہ آپ ہمیں چھوڑیں گے ۔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اپنے معبودکو راضی کرنے کیلئے اسکے سامنے اسی کے بتائے طریقے کے مطابق خلوص و محبت، عاجزی و انکساری اور خشوع کے ساتھ کام کرنا اس کی عبادت کہلاتا ہے ۔عبادت بھی صرف اللہ رب العالمین کی ہی کی جائے اور مدد بھی صرف اسی سے ہی طلب کی جائے،لہذا کائنات میں اللہ کے سوا کسی اور کی عبادت کنا اور اس سے مدد طلب کرنا اللہ کے ساتھ  شرک کرنا ہے ۔</a:t>
            </a:r>
          </a:p>
        </p:txBody>
      </p:sp>
      <p:sp>
        <p:nvSpPr>
          <p:cNvPr id="4" name="Slide Number Placeholder 3"/>
          <p:cNvSpPr>
            <a:spLocks noGrp="1"/>
          </p:cNvSpPr>
          <p:nvPr>
            <p:ph type="sldNum" sz="quarter" idx="10"/>
          </p:nvPr>
        </p:nvSpPr>
        <p:spPr/>
        <p:txBody>
          <a:bodyPr/>
          <a:lstStyle/>
          <a:p>
            <a:fld id="{6324437E-35C3-48E6-8E26-E5762765944C}" type="slidenum">
              <a:rPr lang="en-US" smtClean="0"/>
              <a:pPr/>
              <a:t>27</a:t>
            </a:fld>
            <a:endParaRPr lang="en-US"/>
          </a:p>
        </p:txBody>
      </p:sp>
    </p:spTree>
    <p:extLst>
      <p:ext uri="{BB962C8B-B14F-4D97-AF65-F5344CB8AC3E}">
        <p14:creationId xmlns:p14="http://schemas.microsoft.com/office/powerpoint/2010/main" val="7815091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ہماری پوری زندگی کا مقصد یہی ہے کہ ہم اللہ تعالیٰ کی عبادت کریں ۔ کیا محض نماز ،روزہ ،نوافل ہی عبادت ہیں یا اس کے علاوہ بھی کچھ اور چیزیں بھی عبادت کا حصہ ہوتی ہیںاگر صرف نماز پڑھ لینے اور روزہ رکھ لینے سے ایمان کا تقاضہ پورا ہو جاتا ہے تو پھر دن بھر کے بقیہ حصے میں میری اپنی مرضی ہوگی کہ میں جو چاہوں وہ کروں کیا یہ درست ہو گا ؟؟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عبادت وہ ہے جو اللہ تعالی کی مرضی کے مطابق کی جائے ۔امام غزالی ؒ کے مطابق عبادت کی 10 قسمیں ہیں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 نماز، روزہ ، زکوۃ،حج ، تلاوت قرآن </a:t>
            </a:r>
            <a:r>
              <a:rPr lang="en-US" sz="1400" dirty="0">
                <a:solidFill>
                  <a:schemeClr val="bg1"/>
                </a:solidFill>
                <a:latin typeface="Jameel Noori Nastaleeq" panose="02000503000000020004" pitchFamily="2" charset="-78"/>
                <a:cs typeface="Jameel Noori Nastaleeq" panose="02000503000000020004" pitchFamily="2" charset="-78"/>
              </a:rPr>
              <a:t>,</a:t>
            </a:r>
            <a:r>
              <a:rPr lang="ur-PK" sz="1400" dirty="0">
                <a:solidFill>
                  <a:schemeClr val="bg1"/>
                </a:solidFill>
                <a:latin typeface="Jameel Noori Nastaleeq" panose="02000503000000020004" pitchFamily="2" charset="-78"/>
                <a:cs typeface="Jameel Noori Nastaleeq" panose="02000503000000020004" pitchFamily="2" charset="-78"/>
              </a:rPr>
              <a:t>ذکر الہی، رزقِ حلال </a:t>
            </a:r>
            <a:r>
              <a:rPr lang="en-US" sz="1400" dirty="0">
                <a:solidFill>
                  <a:schemeClr val="bg1"/>
                </a:solidFill>
                <a:latin typeface="Jameel Noori Nastaleeq" panose="02000503000000020004" pitchFamily="2" charset="-78"/>
                <a:cs typeface="Jameel Noori Nastaleeq" panose="02000503000000020004" pitchFamily="2" charset="-78"/>
              </a:rPr>
              <a:t>,</a:t>
            </a:r>
            <a:r>
              <a:rPr lang="ur-PK" sz="1400" dirty="0">
                <a:solidFill>
                  <a:schemeClr val="bg1"/>
                </a:solidFill>
                <a:latin typeface="Jameel Noori Nastaleeq" panose="02000503000000020004" pitchFamily="2" charset="-78"/>
                <a:cs typeface="Jameel Noori Nastaleeq" panose="02000503000000020004" pitchFamily="2" charset="-78"/>
              </a:rPr>
              <a:t>حقوق العباد، امر بالمعروف و نہی عن المنکر </a:t>
            </a:r>
            <a:r>
              <a:rPr lang="ur-PK" sz="1400">
                <a:solidFill>
                  <a:schemeClr val="bg1"/>
                </a:solidFill>
                <a:latin typeface="Jameel Noori Nastaleeq" panose="02000503000000020004" pitchFamily="2" charset="-78"/>
                <a:cs typeface="Jameel Noori Nastaleeq" panose="02000503000000020004" pitchFamily="2" charset="-78"/>
              </a:rPr>
              <a:t>، سنت </a:t>
            </a:r>
            <a:r>
              <a:rPr lang="ur-PK" sz="1400" dirty="0">
                <a:solidFill>
                  <a:schemeClr val="bg1"/>
                </a:solidFill>
                <a:latin typeface="Jameel Noori Nastaleeq" panose="02000503000000020004" pitchFamily="2" charset="-78"/>
                <a:cs typeface="Jameel Noori Nastaleeq" panose="02000503000000020004" pitchFamily="2" charset="-78"/>
              </a:rPr>
              <a:t>رسول ﷺ کا اتباع ۔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لیکن ہم پہلی پانچ کو توعبادت کا حصہ سمجھتے ہیں لیکن باقی 5 کو اہمیت نہیں دیتے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جیسے مالک اور غلام کے رشتے میں ہوتا ہےکہ غلام مالک کی جز وقتی اطاعت نہیں کرتا بلکہ وہ پابند ہوتا ہے کہ ہر وقت ہر حکم بجا لائے ۔اسی طرح میری زندگی کا ہر لمحہ میرے رب ،میرے مالک کی مرضی کے مطابق گزرے دراصل یہی عبادت ہے۔۔۔عبادت کے کیا تقاضے ہیں ۔؟اس کو ہم ایک نوکر کی مثال سے سمجھتے ہیں کہ آپ کے پاس وہ نوکری کے لئے آیا آپ اس سے ساری باتیں طے کر لیں مگر اس کو جو بھی ہدایات دی جائیں اس میں بحث و مباحثہ کرے یا بات نہ مانے ۔آپ کہیں مرغی پکا لو تو کہے میرا دل نہیں چاہ رہا میں بھنڈی پکاوں گا ۔آپ کہں کہ 2 بجے بچوں کو اسکول سے لے کر آجاؤ وہ کہے میں 4 بجے جاؤں گا 2 بجے تو جا ہی نہیں سکتا ۔لیکن 2 سے 3 دفعہ آپ کے سامنے ہاتھ باندھ کر کھڑا ہو جائے کہ میں آپ ہی کا نوکر ہوں تو کیا آپ برداشت کریں گی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ایک اور سین تنخواہ آپ دے رہی ہیں لیکن وہ پڑوسیوں کی گاڑی چلا رہا ہے ۔پہلی تاریخ کو تنخواہ مانگنے کھڑا ہو جائے اور کہے کہ میں آپ کا نوکر ہوں آپ تنخواہ دیں گی یا نہیں ؟ کیونکہ ہم رحمن ،الرحیم نہیں ہم برداشت نہیں کرسکتے پھر ہم اللہ کے ساتھ آپ اپنے رویوں کا جائزہ لیں اللہ تعالی کے علاوہ ہم کس کس کی غلامی کس حد تک کر رہے ہیں ۔لوگوں ، معاشرے ،رسم ورواج اور خواہشات کے پیچھے بھاگ رہے ہیں یا اللہ تعالی کی بات کو اہمیت دے رہے ہیں ۔اللہ تعالی کے علاوہ ہر ایک کی بندگی ہو رہی ہے ۔</a:t>
            </a:r>
          </a:p>
        </p:txBody>
      </p:sp>
      <p:sp>
        <p:nvSpPr>
          <p:cNvPr id="4" name="Slide Number Placeholder 3"/>
          <p:cNvSpPr>
            <a:spLocks noGrp="1"/>
          </p:cNvSpPr>
          <p:nvPr>
            <p:ph type="sldNum" sz="quarter" idx="10"/>
          </p:nvPr>
        </p:nvSpPr>
        <p:spPr/>
        <p:txBody>
          <a:bodyPr/>
          <a:lstStyle/>
          <a:p>
            <a:fld id="{0BB0857E-5239-45C3-831A-20BE71C84ED4}" type="slidenum">
              <a:rPr lang="en-US" smtClean="0"/>
              <a:t>28</a:t>
            </a:fld>
            <a:endParaRPr lang="en-US"/>
          </a:p>
        </p:txBody>
      </p:sp>
    </p:spTree>
    <p:extLst>
      <p:ext uri="{BB962C8B-B14F-4D97-AF65-F5344CB8AC3E}">
        <p14:creationId xmlns:p14="http://schemas.microsoft.com/office/powerpoint/2010/main" val="1616518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fontAlgn="base">
              <a:spcBef>
                <a:spcPct val="0"/>
              </a:spcBef>
              <a:spcAft>
                <a:spcPct val="0"/>
              </a:spcAft>
              <a:defRPr/>
            </a:pPr>
            <a:r>
              <a:rPr lang="ar-SA" sz="1400" b="1" dirty="0">
                <a:solidFill>
                  <a:srgbClr val="660033"/>
                </a:solidFill>
                <a:latin typeface="Jameel Noori Nastaleeq" panose="02000503000000020004" pitchFamily="2" charset="-78"/>
                <a:cs typeface="Jameel Noori Nastaleeq" panose="02000503000000020004" pitchFamily="2" charset="-78"/>
              </a:rPr>
              <a:t>إ</a:t>
            </a:r>
            <a:r>
              <a:rPr lang="ar-SA" sz="1400" b="1" dirty="0">
                <a:solidFill>
                  <a:srgbClr val="660033"/>
                </a:solidFill>
                <a:effectLst>
                  <a:glow rad="101600">
                    <a:srgbClr val="1F497D">
                      <a:lumMod val="40000"/>
                      <a:lumOff val="60000"/>
                      <a:alpha val="60000"/>
                    </a:srgbClr>
                  </a:glow>
                </a:effectLst>
                <a:latin typeface="Jameel Noori Nastaleeq" panose="02000503000000020004" pitchFamily="2" charset="-78"/>
                <a:cs typeface="Jameel Noori Nastaleeq" panose="02000503000000020004" pitchFamily="2" charset="-78"/>
              </a:rPr>
              <a:t>ِيَّاكَ نَعْبُدُ </a:t>
            </a:r>
            <a:r>
              <a:rPr lang="ur-PK"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meel Noori Nastaleeq" panose="02000503000000020004" pitchFamily="2" charset="-78"/>
                <a:cs typeface="Jameel Noori Nastaleeq" panose="02000503000000020004" pitchFamily="2" charset="-78"/>
              </a:rPr>
              <a:t>یہ ایک دعوی ہے جو ہم روزانہ کئی بار نمازوں میں کرتے ہیں جیسا کہ ہم نے دیکھا کہ اللہ تعالی کو وہ عبادت مطلوب ہے کہ جو مستقل ہو ۔پھر ایسا نہ ہو کہ میرا رویہ یہ ہو کہ میں اپنا </a:t>
            </a: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meel Noori Nastaleeq" panose="02000503000000020004" pitchFamily="2" charset="-78"/>
                <a:cs typeface="Jameel Noori Nastaleeq" panose="02000503000000020004" pitchFamily="2" charset="-78"/>
              </a:rPr>
              <a:t>life style</a:t>
            </a:r>
            <a:r>
              <a:rPr lang="ur-PK"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meel Noori Nastaleeq" panose="02000503000000020004" pitchFamily="2" charset="-78"/>
                <a:cs typeface="Jameel Noori Nastaleeq" panose="02000503000000020004" pitchFamily="2" charset="-78"/>
              </a:rPr>
              <a:t> ہے ! اب ہر وقت تو عمل کرنا ممکن نہیں ہو سکتا ! اچھا چلو اب اس پارٹی میں اپنی مرضی کا ڈریس پہن لیتی ہوں اب اللہ تعالی تو چھوٹی چھوٹی باتوں پر تو نہیں پکڑیں گے !اس شادیکے بعد سوچوں گی ! ابھی </a:t>
            </a:r>
            <a:r>
              <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meel Noori Nastaleeq" panose="02000503000000020004" pitchFamily="2" charset="-78"/>
                <a:cs typeface="Jameel Noori Nastaleeq" panose="02000503000000020004" pitchFamily="2" charset="-78"/>
              </a:rPr>
              <a:t>top ten</a:t>
            </a:r>
            <a:r>
              <a:rPr lang="ur-PK"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meel Noori Nastaleeq" panose="02000503000000020004" pitchFamily="2" charset="-78"/>
                <a:cs typeface="Jameel Noori Nastaleeq" panose="02000503000000020004" pitchFamily="2" charset="-78"/>
              </a:rPr>
              <a:t> گانے سن لوں پھر دیکھا جائے گا ۔</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0BB0857E-5239-45C3-831A-20BE71C84ED4}" type="slidenum">
              <a:rPr lang="en-US" smtClean="0"/>
              <a:t>29</a:t>
            </a:fld>
            <a:endParaRPr lang="en-US"/>
          </a:p>
        </p:txBody>
      </p:sp>
    </p:spTree>
    <p:extLst>
      <p:ext uri="{BB962C8B-B14F-4D97-AF65-F5344CB8AC3E}">
        <p14:creationId xmlns:p14="http://schemas.microsoft.com/office/powerpoint/2010/main" val="55791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اگر آپ کو اسلام آباد جانا ہو تو آپ کو نسا راستہ اختیار  کریں گی وہ راستہ جو اسلام آباد کی طرف جاتا ہے یا  وہ جو لاہور یا فیصل آباد کی طرف جاتا ہے </a:t>
            </a:r>
            <a:endParaRPr lang="en-US" sz="1400" dirty="0">
              <a:solidFill>
                <a:schemeClr val="bg1"/>
              </a:solidFill>
              <a:latin typeface="Jameel Noori Nastaleeq" panose="02000503000000020004" pitchFamily="2" charset="-78"/>
              <a:cs typeface="Jameel Noori Nastaleeq" panose="02000503000000020004" pitchFamily="2" charset="-78"/>
            </a:endParaRPr>
          </a:p>
          <a:p>
            <a:endParaRPr lang="en-US" sz="11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3</a:t>
            </a:fld>
            <a:endParaRPr lang="en-US"/>
          </a:p>
        </p:txBody>
      </p:sp>
    </p:spTree>
    <p:extLst>
      <p:ext uri="{BB962C8B-B14F-4D97-AF65-F5344CB8AC3E}">
        <p14:creationId xmlns:p14="http://schemas.microsoft.com/office/powerpoint/2010/main" val="4194720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dirty="0">
                <a:solidFill>
                  <a:prstClr val="black"/>
                </a:solidFill>
              </a:rPr>
              <a:t>حدیث پڑھ لیں ۔</a:t>
            </a:r>
            <a:endParaRPr lang="en-US" dirty="0">
              <a:solidFill>
                <a:prstClr val="black"/>
              </a:solidFill>
            </a:endParaRPr>
          </a:p>
          <a:p>
            <a:endParaRPr lang="en-US" dirty="0"/>
          </a:p>
        </p:txBody>
      </p:sp>
      <p:sp>
        <p:nvSpPr>
          <p:cNvPr id="4" name="Slide Number Placeholder 3"/>
          <p:cNvSpPr>
            <a:spLocks noGrp="1"/>
          </p:cNvSpPr>
          <p:nvPr>
            <p:ph type="sldNum" sz="quarter" idx="10"/>
          </p:nvPr>
        </p:nvSpPr>
        <p:spPr/>
        <p:txBody>
          <a:bodyPr/>
          <a:lstStyle/>
          <a:p>
            <a:fld id="{0BB0857E-5239-45C3-831A-20BE71C84ED4}" type="slidenum">
              <a:rPr lang="en-US" smtClean="0"/>
              <a:t>30</a:t>
            </a:fld>
            <a:endParaRPr lang="en-US"/>
          </a:p>
        </p:txBody>
      </p:sp>
    </p:spTree>
    <p:extLst>
      <p:ext uri="{BB962C8B-B14F-4D97-AF65-F5344CB8AC3E}">
        <p14:creationId xmlns:p14="http://schemas.microsoft.com/office/powerpoint/2010/main" val="7539705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b="1" dirty="0">
                <a:solidFill>
                  <a:prstClr val="white"/>
                </a:solidFill>
                <a:latin typeface="Attari_Quraan_Word" panose="02000000000000000000" pitchFamily="2" charset="-78"/>
                <a:cs typeface="Attari_Quraan_Word" panose="02000000000000000000" pitchFamily="2" charset="-78"/>
              </a:rPr>
              <a:t>وایاک نستعین :  </a:t>
            </a:r>
            <a:r>
              <a:rPr lang="ur-PK" sz="1400" dirty="0">
                <a:solidFill>
                  <a:prstClr val="white"/>
                </a:solidFill>
                <a:latin typeface="Jameel Noori Nastaleeq" panose="02000503000000020004" pitchFamily="2" charset="-78"/>
                <a:cs typeface="Jameel Noori Nastaleeq" panose="02000503000000020004" pitchFamily="2" charset="-78"/>
              </a:rPr>
              <a:t>اور ہم آپ سے ہی مدد مانگتے ہیں </a:t>
            </a:r>
            <a:r>
              <a:rPr lang="ur-PK" sz="1400" dirty="0">
                <a:solidFill>
                  <a:schemeClr val="bg1"/>
                </a:solidFill>
                <a:latin typeface="Jameel Noori Nastaleeq" panose="02000503000000020004" pitchFamily="2" charset="-78"/>
                <a:cs typeface="Jameel Noori Nastaleeq" panose="02000503000000020004" pitchFamily="2" charset="-78"/>
              </a:rPr>
              <a:t>اللہ کی مدد کی کیا صورت ہو گی؟ ہمیں کیا سکھایا گیا کہ ہم مدد کس کام میں مانگیں ؟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ہمیں یہ سکھایا گیا کہ ہم اللہ سے مدد اس طرح مانگیں کہ کہیں کہ ہمیں وہ راستہ دکھا دیجئے جو ہمیں قیامت کے دن سر خرو کر دے صحیح منزل پر پہنچا دے اللہ نے جواب بتایا کہ میں دوں گا جو میرے بندے نے مانگا اب یہ معاہدہ ہو گیا ۔اللہ اس راہ توحید پر گامزن ہونے میں  ہماری مدد کریں گے </a:t>
            </a:r>
          </a:p>
          <a:p>
            <a:pPr algn="r" defTabSz="929305" rtl="1">
              <a:defRPr/>
            </a:pPr>
            <a:r>
              <a:rPr lang="ur-PK" sz="1400" b="1" dirty="0">
                <a:solidFill>
                  <a:schemeClr val="bg1"/>
                </a:solidFill>
                <a:latin typeface="Attari_Quraan_Word" panose="02000000000000000000" pitchFamily="2" charset="-78"/>
                <a:cs typeface="Attari_Quraan_Word" panose="02000000000000000000" pitchFamily="2" charset="-78"/>
              </a:rPr>
              <a:t>ایاک:</a:t>
            </a:r>
            <a:r>
              <a:rPr lang="ur-PK" sz="1400" dirty="0">
                <a:solidFill>
                  <a:schemeClr val="bg1"/>
                </a:solidFill>
                <a:latin typeface="Jameel Noori Nastaleeq" panose="02000503000000020004" pitchFamily="2" charset="-78"/>
                <a:cs typeface="Jameel Noori Nastaleeq" panose="02000503000000020004" pitchFamily="2" charset="-78"/>
              </a:rPr>
              <a:t> کے مفہوم میں یہ بات شامل ہے کہ بس وہ ایک ہی ہے جس کی ہم بندگی بجا لاتے ہیں اور بس وہ ایک ہی ہے جس سے ہم مدد چاہتے ہیں ۔۔</a:t>
            </a:r>
          </a:p>
          <a:p>
            <a:pPr defTabSz="929305">
              <a:defRPr/>
            </a:pPr>
            <a:endParaRPr lang="en-US" sz="1400" dirty="0">
              <a:solidFill>
                <a:schemeClr val="bg1"/>
              </a:solidFill>
              <a:latin typeface="Jameel Noori Nastaleeq" panose="02000503000000020004" pitchFamily="2" charset="-78"/>
              <a:cs typeface="Jameel Noori Nastaleeq" panose="02000503000000020004" pitchFamily="2" charset="-78"/>
            </a:endParaRPr>
          </a:p>
          <a:p>
            <a:pPr algn="r" defTabSz="929305" rtl="1">
              <a:defRPr/>
            </a:pPr>
            <a:endParaRPr lang="en-US" sz="1400" dirty="0">
              <a:solidFill>
                <a:schemeClr val="bg1"/>
              </a:solidFill>
              <a:latin typeface="Jameel Noori Nastaleeq" panose="02000503000000020004" pitchFamily="2" charset="-78"/>
              <a:cs typeface="Jameel Noori Nastaleeq" panose="02000503000000020004" pitchFamily="2" charset="-78"/>
            </a:endParaRPr>
          </a:p>
          <a:p>
            <a:endParaRPr lang="en-US" dirty="0">
              <a:solidFill>
                <a:schemeClr val="bg1"/>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31</a:t>
            </a:fld>
            <a:endParaRPr lang="en-US"/>
          </a:p>
        </p:txBody>
      </p:sp>
    </p:spTree>
    <p:extLst>
      <p:ext uri="{BB962C8B-B14F-4D97-AF65-F5344CB8AC3E}">
        <p14:creationId xmlns:p14="http://schemas.microsoft.com/office/powerpoint/2010/main" val="1472244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b="1" dirty="0">
                <a:solidFill>
                  <a:schemeClr val="bg1"/>
                </a:solidFill>
                <a:latin typeface="Jameel Noori Nastaleeq" panose="02000503000000020004" pitchFamily="2" charset="-78"/>
                <a:cs typeface="Jameel Noori Nastaleeq" panose="02000503000000020004" pitchFamily="2" charset="-78"/>
              </a:rPr>
              <a:t>اھدنا الصراط المستقیم</a:t>
            </a:r>
            <a:r>
              <a:rPr lang="ur-PK" sz="1400" dirty="0">
                <a:solidFill>
                  <a:schemeClr val="bg1"/>
                </a:solidFill>
                <a:latin typeface="Jameel Noori Nastaleeq" panose="02000503000000020004" pitchFamily="2" charset="-78"/>
                <a:cs typeface="Jameel Noori Nastaleeq" panose="02000503000000020004" pitchFamily="2" charset="-78"/>
              </a:rPr>
              <a:t>۔۔ ہمیں سیدھا راستہ دکھا۔۔</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اس کے دو معنی ہیں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1 رہنمائی ،دعوت اور نشاندہی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2 راہ چلانا اور قائم رکھنا</a:t>
            </a:r>
          </a:p>
          <a:p>
            <a:pPr algn="r" rtl="1"/>
            <a:r>
              <a:rPr lang="ur-PK" sz="1400" dirty="0">
                <a:solidFill>
                  <a:schemeClr val="bg1"/>
                </a:solidFill>
                <a:latin typeface="Jameel Noori Nastaleeq" panose="02000503000000020004" pitchFamily="2" charset="-78"/>
                <a:cs typeface="Jameel Noori Nastaleeq" panose="02000503000000020004" pitchFamily="2" charset="-78"/>
              </a:rPr>
              <a:t>ہمیں راستہ مانگنے کو کہا جا رہا ہے اور یہ سکھایا جا رہا ہے کہ ہم سیدھا راستہ مانگیں ، راستہ ہمیشہ کسی منزل پر پہنچنے کےلئے ہوتا ہے ، ہماری منزل جنت ہے تو اس منزل پر جانے کے لئے ہمیں راستے پر چلنا ہو گا تب ہی منزل ملے گی ۔۔ ہم اللہ سے ڈائریکٹ جنت طلب کرتے ہیں اور اللہ تعالیٰ یہ فرما رہے ہیں  کہ پہلے وہ راستہ اپناؤ جو جنت کی طرف جاتا ہے تب ہی منزل ملے گی اس راستے پر قدم رکھے بغیر کام نہیں بنے گا صرف آرزو اور امید سے جنت نہیں ملے گی بلکہ قدم خود اٹھانے ہوں گے ۔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اللہ تعالیٰ نے انسانوں اور جنوں کی سیدھی راہ کی طرف رہنمائی ،نشاندہی اور دعوت کیلئے انبیاء ﷺ اور ان کے وارثین علماء کرام کو پیدا فرمایا جبکہ انسانوں کو راہ ہدایت پر چلانے اور پھر اس پر قائم رکھنے کا معاملہ صرف اپنے ہی ہاتھ میں رکھا ہے اھدنا میں ہماری التجا صرف اتنی نہیں ہے کہ ہمیں سیدھا راستہ دکھا بلکہ اھدنا سے مراد ہے کہ ہماری آنکھیں کھول دے ۔راستے کی صحت پر ہمارے دل کو مطمئن کر دے ۔۔ صراط المستقیم پر چلنے کا ہمیں شوق اور ولولہ دےدے ۔ہمارے دلوں میں راستے کی محبت جا گزیں کر دے راستہ کی مشکلات کو ہمارے لئے آسان کر دے اس راستے پر زندگی بسر کرنے کی توفیق سے نواز دے اور اسی راہ میں مرنے کی سعادت نصیب فرما ۔۔آمین</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صراط المستقیم سے مراد وہ راستہ ہے جو بندوں کے لئے اللہ تعالیٰ نے پسند کیا  ہے جس پر چلنے کی دعوت ہمیشہ سے انبیائے کرامؓ نے دی ہے جس پر ہمیشہ سے نیک لوگ چلے ہیں ۔۔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دعا پڑھنی نہیں مانگنی ہے مانگنے کی طلب کا تعلق دل سے ہے</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سب خواہشوں سے اوپر، بہت اوپر، سب سے بڑی خواہش جو بندہ مومن دل سے رکھتا ہے وہ یہی ہے کہ </a:t>
            </a:r>
            <a:r>
              <a:rPr lang="ur-PK" sz="1400" b="1" dirty="0">
                <a:solidFill>
                  <a:schemeClr val="bg1"/>
                </a:solidFill>
                <a:latin typeface="Jameel Noori Nastaleeq" panose="02000503000000020004" pitchFamily="2" charset="-78"/>
                <a:cs typeface="Jameel Noori Nastaleeq" panose="02000503000000020004" pitchFamily="2" charset="-78"/>
              </a:rPr>
              <a:t>۔۔اھدنا الصراط المسقیم </a:t>
            </a:r>
            <a:r>
              <a:rPr lang="ur-PK" sz="1400" dirty="0">
                <a:solidFill>
                  <a:schemeClr val="bg1"/>
                </a:solidFill>
                <a:latin typeface="Jameel Noori Nastaleeq" panose="02000503000000020004" pitchFamily="2" charset="-78"/>
                <a:cs typeface="Jameel Noori Nastaleeq" panose="02000503000000020004" pitchFamily="2" charset="-78"/>
              </a:rPr>
              <a:t>۔۔کیا ہمارے دل میں یہ ارمان موجود ہے؟ کیا بہت سارے ارمانوں میں سے صرف ایک ارمان کی حیثیت ہے یا صرف یہی ایک ارمان ہے اس سے بڑھ کر دل کچھ اور باتوں کے لئے تو نہیں مچل رہا ؟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شیطان کن لوگوں کو گمراہ کرنے کی کوششیں کرتا ہے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جو </a:t>
            </a:r>
            <a:r>
              <a:rPr lang="en-US" sz="1400" dirty="0">
                <a:solidFill>
                  <a:schemeClr val="bg1"/>
                </a:solidFill>
                <a:latin typeface="Jameel Noori Nastaleeq" panose="02000503000000020004" pitchFamily="2" charset="-78"/>
                <a:cs typeface="Jameel Noori Nastaleeq" panose="02000503000000020004" pitchFamily="2" charset="-78"/>
              </a:rPr>
              <a:t>Already</a:t>
            </a:r>
            <a:r>
              <a:rPr lang="ur-PK" sz="1400" dirty="0">
                <a:solidFill>
                  <a:schemeClr val="bg1"/>
                </a:solidFill>
                <a:latin typeface="Jameel Noori Nastaleeq" panose="02000503000000020004" pitchFamily="2" charset="-78"/>
                <a:cs typeface="Jameel Noori Nastaleeq" panose="02000503000000020004" pitchFamily="2" charset="-78"/>
              </a:rPr>
              <a:t>اس کو خوش کرنے میں لگے ہوئے ہیں ان پر وقت نہیں ضائع کرتا وہ ان کے پیچھے لگا رہتا ہے جو اللہ تعالی کو خوش کرنا چاہتے ہیں جو سیدھے راستے پر چلنا چاہتے ہیں ،جو اپنے رب کی فرمانبرداری کا ارادہ کرتے ہیں اور عمل کرنے لگتے ہیں تو شیطان چوکنا ہو جاتا ہے اور چاہتا ہے کہ میں اسے اس کام سے ہٹا دوں </a:t>
            </a:r>
            <a:r>
              <a:rPr lang="en-US" sz="1400" dirty="0">
                <a:solidFill>
                  <a:schemeClr val="bg1"/>
                </a:solidFill>
                <a:latin typeface="Jameel Noori Nastaleeq" panose="02000503000000020004" pitchFamily="2" charset="-78"/>
                <a:cs typeface="Jameel Noori Nastaleeq" panose="02000503000000020004" pitchFamily="2" charset="-78"/>
              </a:rPr>
              <a:t>Distract</a:t>
            </a:r>
            <a:r>
              <a:rPr lang="ur-PK" sz="1400" dirty="0">
                <a:solidFill>
                  <a:schemeClr val="bg1"/>
                </a:solidFill>
                <a:latin typeface="Jameel Noori Nastaleeq" panose="02000503000000020004" pitchFamily="2" charset="-78"/>
                <a:cs typeface="Jameel Noori Nastaleeq" panose="02000503000000020004" pitchFamily="2" charset="-78"/>
              </a:rPr>
              <a:t>کر دوں اس لئے ہم اللہ تعالی سے ہی مدد مانگ رہے ہیں۔ ہمیں راستہ دکھا بھی دیں اور منزل تک پہنچا دیں ۔</a:t>
            </a:r>
          </a:p>
        </p:txBody>
      </p:sp>
      <p:sp>
        <p:nvSpPr>
          <p:cNvPr id="4" name="Slide Number Placeholder 3"/>
          <p:cNvSpPr>
            <a:spLocks noGrp="1"/>
          </p:cNvSpPr>
          <p:nvPr>
            <p:ph type="sldNum" sz="quarter" idx="10"/>
          </p:nvPr>
        </p:nvSpPr>
        <p:spPr/>
        <p:txBody>
          <a:bodyPr/>
          <a:lstStyle/>
          <a:p>
            <a:fld id="{0BB0857E-5239-45C3-831A-20BE71C84ED4}" type="slidenum">
              <a:rPr lang="en-US" smtClean="0"/>
              <a:t>32</a:t>
            </a:fld>
            <a:endParaRPr lang="en-US"/>
          </a:p>
        </p:txBody>
      </p:sp>
    </p:spTree>
    <p:extLst>
      <p:ext uri="{BB962C8B-B14F-4D97-AF65-F5344CB8AC3E}">
        <p14:creationId xmlns:p14="http://schemas.microsoft.com/office/powerpoint/2010/main" val="1642061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اللہ کی تمام نعمتوں میں سب سے بڑی نعمت ہدایت کی نعمت ۔۔۔ ایسا کیو ں ہے کبھی ہم نے سوچا ؟ کیونکہ ہدایت کے نتیجے میں ہماری دنیا کی زندگی بھی بہترہوتی ہے اور آخرت کی زندگی جو کہ ہمیشہ ہمیشہ کے لئے ہے وہ بھی سنور جائے گی ۔دنیا کی نعمتیں چاہے جتنی بھی زیادہ ہوں ایک نہ ایک دن ختم ہو جائیں گی جب کہ آخرت کی زندگی کبھی ختم نہیں ہو گی اس وجہ ہدایت کی نعمت سب اہم ہے ۔ ایک مسلمان مزدور جو مزدوری کر کے پھٹے پرانے کپڑوں اور جوتوں میں سوکھی روٹی کھا کر رزق حلال کماتا ہے اور اللہ کی اطاعت میں زندگی گزارتا ہے وہ خوش قسمت ہوتا ہے کہ اسے ہدایت ملی ہوتی ہے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بعض دفعہ ہمارا اپنا رجحان نہیں ہوتا ،عمل کادل نہیں کرتا پھر ہم کہتے ہیں کہ اللہ چاہتا تو ہمیں ہدایت دے دیتا ،جب دل سے سچا خالص ارادہ کریں گے تو ہی یہ سفر ممکن ہو گا ۔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 کسی بھی نو مسلم کی کہانی سنائیں کہ جب انہیں ہدایت مل گئی تو کس طرح سچی خوشی مل گئی)</a:t>
            </a:r>
            <a:endParaRPr lang="en-US" sz="1400" dirty="0">
              <a:solidFill>
                <a:schemeClr val="bg1"/>
              </a:solidFill>
              <a:latin typeface="Jameel Noori Nastaleeq" panose="02000503000000020004" pitchFamily="2" charset="-78"/>
              <a:cs typeface="Jameel Noori Nastaleeq" panose="02000503000000020004" pitchFamily="2" charset="-78"/>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33</a:t>
            </a:fld>
            <a:endParaRPr lang="en-US"/>
          </a:p>
        </p:txBody>
      </p:sp>
    </p:spTree>
    <p:extLst>
      <p:ext uri="{BB962C8B-B14F-4D97-AF65-F5344CB8AC3E}">
        <p14:creationId xmlns:p14="http://schemas.microsoft.com/office/powerpoint/2010/main" val="509126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solidFill>
                  <a:schemeClr val="bg1"/>
                </a:solidFill>
                <a:latin typeface="Jameel Noori Nastaleeq" panose="02000503000000020004" pitchFamily="2" charset="-78"/>
                <a:cs typeface="Jameel Noori Nastaleeq" panose="02000503000000020004" pitchFamily="2" charset="-78"/>
              </a:rPr>
              <a:t>نبی کریم ﷺ نے ایک سیدھی لکیر کھینچی اور اسی کے ارد گرد آڑھی ٹیڑھی لکیریں کھنچیں اور بتایا کہ سیدھی لکیر اللہ تعالی کا راستہ ہے اور آڑھی ترچھی لائنیں شیطان کی پگڈنڈیاں ہیں جہاں ہر طرف شیطان بیٹھا ہے ۔ ہمارے ذہین میں سیدھے راستے کا کیا تصور آتا ہے صاف اور سیدھا راستہ اور آخر میں جنت جگمگا رہی ہے۔یہ تصور ٹھیک نہیں ہے صراط مستقیم سے مراد دراصل منزل پر پہچانے والا راستہ ہے وہ راستہ جو منزل /جنت تک پہنچا دے ۔اس راستے میں مشکلات اور </a:t>
            </a:r>
            <a:r>
              <a:rPr lang="en-US" sz="1400" dirty="0">
                <a:solidFill>
                  <a:schemeClr val="bg1"/>
                </a:solidFill>
                <a:latin typeface="Jameel Noori Nastaleeq" panose="02000503000000020004" pitchFamily="2" charset="-78"/>
                <a:cs typeface="Jameel Noori Nastaleeq" panose="02000503000000020004" pitchFamily="2" charset="-78"/>
              </a:rPr>
              <a:t>Hurdles</a:t>
            </a:r>
            <a:r>
              <a:rPr lang="ur-PK" sz="1400" dirty="0">
                <a:solidFill>
                  <a:schemeClr val="bg1"/>
                </a:solidFill>
                <a:latin typeface="Jameel Noori Nastaleeq" panose="02000503000000020004" pitchFamily="2" charset="-78"/>
                <a:cs typeface="Jameel Noori Nastaleeq" panose="02000503000000020004" pitchFamily="2" charset="-78"/>
              </a:rPr>
              <a:t> ہیں زندگی میں دوراہے ،چوراہے بھی آتے ہیں </a:t>
            </a:r>
            <a:r>
              <a:rPr lang="en-US" sz="1400" dirty="0">
                <a:solidFill>
                  <a:schemeClr val="bg1"/>
                </a:solidFill>
                <a:latin typeface="Jameel Noori Nastaleeq" panose="02000503000000020004" pitchFamily="2" charset="-78"/>
                <a:cs typeface="Jameel Noori Nastaleeq" panose="02000503000000020004" pitchFamily="2" charset="-78"/>
              </a:rPr>
              <a:t>round about</a:t>
            </a:r>
            <a:r>
              <a:rPr lang="ur-PK" sz="1400" dirty="0">
                <a:solidFill>
                  <a:schemeClr val="bg1"/>
                </a:solidFill>
                <a:latin typeface="Jameel Noori Nastaleeq" panose="02000503000000020004" pitchFamily="2" charset="-78"/>
                <a:cs typeface="Jameel Noori Nastaleeq" panose="02000503000000020004" pitchFamily="2" charset="-78"/>
              </a:rPr>
              <a:t> پر انسان کھڑا ہو جاتا ہے ۔انسان سوچتا ہے کہ  کہاں جاؤں کہاں نہ جاؤں؟ کون سا راستہ منزل تک لے جائے گا؟ اسی طرح انسان </a:t>
            </a:r>
            <a:r>
              <a:rPr lang="en-US" sz="1400" dirty="0">
                <a:solidFill>
                  <a:schemeClr val="bg1"/>
                </a:solidFill>
                <a:latin typeface="Jameel Noori Nastaleeq" panose="02000503000000020004" pitchFamily="2" charset="-78"/>
                <a:cs typeface="Jameel Noori Nastaleeq" panose="02000503000000020004" pitchFamily="2" charset="-78"/>
              </a:rPr>
              <a:t>sign boards</a:t>
            </a:r>
            <a:r>
              <a:rPr lang="ur-PK" sz="1400" dirty="0">
                <a:solidFill>
                  <a:schemeClr val="bg1"/>
                </a:solidFill>
                <a:latin typeface="Jameel Noori Nastaleeq" panose="02000503000000020004" pitchFamily="2" charset="-78"/>
                <a:cs typeface="Jameel Noori Nastaleeq" panose="02000503000000020004" pitchFamily="2" charset="-78"/>
              </a:rPr>
              <a:t> تلاش کرتا ہے کہ صراط مستقیم کا راستہ کہاں سے ملے ۔</a:t>
            </a:r>
          </a:p>
          <a:p>
            <a:pPr algn="r" rtl="1"/>
            <a:r>
              <a:rPr lang="ur-PK" sz="1400" dirty="0">
                <a:solidFill>
                  <a:schemeClr val="bg1"/>
                </a:solidFill>
                <a:latin typeface="Jameel Noori Nastaleeq" panose="02000503000000020004" pitchFamily="2" charset="-78"/>
                <a:cs typeface="Jameel Noori Nastaleeq" panose="02000503000000020004" pitchFamily="2" charset="-78"/>
              </a:rPr>
              <a:t>ہمیں دنیا میں زندگی گزارتے ہوئے اپنا نفس دنیا وی مفاد ،  دوست سب نظر آتے ہیں اور اللہ تعالی کا راستہ دھندلا جاتا ہے ۔اسی بات کو ہم ایک اور مثال سے سمجھتےہیں جہاز میں فرسٹ کلاس میں سفر کر رہے ہیں اس میں آرام بھی ہے سہولت بھی ہے آسانی بھی ہے ۔اتنے میں پائلٹ اناوئس کرتا ہے کہ جہاز کریش ہونے والا ہے تو یہ پر آسائش سفر جس کا انجام ہلاکت ہو بہتر ہے یا سیدھا سادھا سفر ہو لیکن ٪100 محفوظ تو کیا زیادہ بہتر ہے ؟ اگر حفاظت کے ساتھ تھوڑا بہت فن ،مزہ ملے تو ٹھیک ہے صراط مستقیم کے دوران جو اللہ نے ہمارے لئے</a:t>
            </a:r>
            <a:r>
              <a:rPr lang="en-US" sz="1400" dirty="0">
                <a:solidFill>
                  <a:schemeClr val="bg1"/>
                </a:solidFill>
                <a:latin typeface="Jameel Noori Nastaleeq" panose="02000503000000020004" pitchFamily="2" charset="-78"/>
                <a:cs typeface="Jameel Noori Nastaleeq" panose="02000503000000020004" pitchFamily="2" charset="-78"/>
              </a:rPr>
              <a:t>relax</a:t>
            </a:r>
            <a:r>
              <a:rPr lang="ur-PK" sz="1400" dirty="0">
                <a:solidFill>
                  <a:schemeClr val="bg1"/>
                </a:solidFill>
                <a:latin typeface="Jameel Noori Nastaleeq" panose="02000503000000020004" pitchFamily="2" charset="-78"/>
                <a:cs typeface="Jameel Noori Nastaleeq" panose="02000503000000020004" pitchFamily="2" charset="-78"/>
              </a:rPr>
              <a:t> کرنے کی جگہیں بتادیں ہوں گی ہم  ان سے بھی فائدہ اٹھائیں گے لیکن اس صراط مستقیم کو چھوڑ کر ہم کہیں نہیں جائیں گے۔ زندگی کے راستے اس پزل کی طرح ہیں </a:t>
            </a:r>
            <a:r>
              <a:rPr lang="en-US" sz="1400" dirty="0">
                <a:solidFill>
                  <a:schemeClr val="bg1"/>
                </a:solidFill>
                <a:latin typeface="Jameel Noori Nastaleeq" panose="02000503000000020004" pitchFamily="2" charset="-78"/>
                <a:cs typeface="Jameel Noori Nastaleeq" panose="02000503000000020004" pitchFamily="2" charset="-78"/>
              </a:rPr>
              <a:t>maze</a:t>
            </a:r>
            <a:r>
              <a:rPr lang="ur-PK" sz="1400" dirty="0">
                <a:solidFill>
                  <a:schemeClr val="bg1"/>
                </a:solidFill>
                <a:latin typeface="Jameel Noori Nastaleeq" panose="02000503000000020004" pitchFamily="2" charset="-78"/>
                <a:cs typeface="Jameel Noori Nastaleeq" panose="02000503000000020004" pitchFamily="2" charset="-78"/>
              </a:rPr>
              <a:t> کی طرح  ہیں ایک راستہ ہے جو منزل تک پہنچائے گا باقی سارے </a:t>
            </a:r>
            <a:r>
              <a:rPr lang="en-US" sz="1400" dirty="0">
                <a:solidFill>
                  <a:schemeClr val="bg1"/>
                </a:solidFill>
                <a:latin typeface="Jameel Noori Nastaleeq" panose="02000503000000020004" pitchFamily="2" charset="-78"/>
                <a:cs typeface="Jameel Noori Nastaleeq" panose="02000503000000020004" pitchFamily="2" charset="-78"/>
              </a:rPr>
              <a:t>dead ends</a:t>
            </a:r>
            <a:r>
              <a:rPr lang="ur-PK" sz="1400" dirty="0">
                <a:solidFill>
                  <a:schemeClr val="bg1"/>
                </a:solidFill>
                <a:latin typeface="Jameel Noori Nastaleeq" panose="02000503000000020004" pitchFamily="2" charset="-78"/>
                <a:cs typeface="Jameel Noori Nastaleeq" panose="02000503000000020004" pitchFamily="2" charset="-78"/>
              </a:rPr>
              <a:t> ہیں بہت سارے رستے ہیں لیکن ہم اپنی منزل پر خیر وعافیت کے ساتھ پہنچنا چاہتے ہیں ۔ہم ایک محفوظ راستہ چاہتے ہیں صراط مستقیم محفوظ راستہ </a:t>
            </a:r>
            <a:r>
              <a:rPr lang="en-US" sz="1400" dirty="0">
                <a:solidFill>
                  <a:schemeClr val="bg1"/>
                </a:solidFill>
                <a:latin typeface="Jameel Noori Nastaleeq" panose="02000503000000020004" pitchFamily="2" charset="-78"/>
                <a:cs typeface="Jameel Noori Nastaleeq" panose="02000503000000020004" pitchFamily="2" charset="-78"/>
              </a:rPr>
              <a:t>(protected way)</a:t>
            </a:r>
            <a:r>
              <a:rPr lang="ur-PK" sz="1400" dirty="0">
                <a:solidFill>
                  <a:schemeClr val="bg1"/>
                </a:solidFill>
                <a:latin typeface="Jameel Noori Nastaleeq" panose="02000503000000020004" pitchFamily="2" charset="-78"/>
                <a:cs typeface="Jameel Noori Nastaleeq" panose="02000503000000020004" pitchFamily="2" charset="-78"/>
              </a:rPr>
              <a:t> ہے جیسے ہم نے جہاز والی مثال میں دیکھا ہمیں آسان ترین راستہ نہیں چاہئے کلر فل پر آسائش ،پر لطف راستہ نہیں بلکہ محفوظ رستہ چاہئے سفر کے دوران  ۔۔۔اسی طرح ہدایت کا سفر کوئی پارٹ ٹائم عمل نہیں ہے یہ ایک مسلسل عمل ہے جب تک منزل نہ ملے گی سفر جاری رہے گا ۔</a:t>
            </a:r>
            <a:endParaRPr lang="en-US" sz="1400" dirty="0">
              <a:solidFill>
                <a:schemeClr val="bg1"/>
              </a:solidFill>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34</a:t>
            </a:fld>
            <a:endParaRPr lang="en-US"/>
          </a:p>
        </p:txBody>
      </p:sp>
    </p:spTree>
    <p:extLst>
      <p:ext uri="{BB962C8B-B14F-4D97-AF65-F5344CB8AC3E}">
        <p14:creationId xmlns:p14="http://schemas.microsoft.com/office/powerpoint/2010/main" val="3111919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جب ہم راستے پر چل پڑتے ہیں تو کیا منزل پر پہنچنے سے پہلے ادھر ادھر بیکار میں رک جائیں گے اور وقت ضائع کریں گے۔ جن کی </a:t>
            </a:r>
            <a:r>
              <a:rPr lang="en-US" sz="1400" dirty="0">
                <a:latin typeface="Jameel Noori Nastaleeq" panose="02000503000000020004" pitchFamily="2" charset="-78"/>
                <a:cs typeface="Jameel Noori Nastaleeq" panose="02000503000000020004" pitchFamily="2" charset="-78"/>
              </a:rPr>
              <a:t>Destination</a:t>
            </a:r>
            <a:r>
              <a:rPr lang="ur-PK" sz="1400" dirty="0">
                <a:latin typeface="Jameel Noori Nastaleeq" panose="02000503000000020004" pitchFamily="2" charset="-78"/>
                <a:cs typeface="Jameel Noori Nastaleeq" panose="02000503000000020004" pitchFamily="2" charset="-78"/>
              </a:rPr>
              <a:t> واضح ہو انہیں راستے کی پہچان کی ضرورت ہوتی ہے ۔ اس کے بعد وہ وقت ضائع نہیں کرتے منزل کی طرف چل پڑتے ہیں </a:t>
            </a:r>
          </a:p>
          <a:p>
            <a:pPr algn="r" rtl="1"/>
            <a:r>
              <a:rPr lang="ur-PK" sz="1400" dirty="0">
                <a:latin typeface="Jameel Noori Nastaleeq" panose="02000503000000020004" pitchFamily="2" charset="-78"/>
                <a:cs typeface="Jameel Noori Nastaleeq" panose="02000503000000020004" pitchFamily="2" charset="-78"/>
              </a:rPr>
              <a:t>ھدایت دو  طرح کی ہوتی ہے</a:t>
            </a:r>
          </a:p>
          <a:p>
            <a:pPr algn="r" rtl="1"/>
            <a:r>
              <a:rPr lang="ur-PK" sz="1400" dirty="0">
                <a:latin typeface="Jameel Noori Nastaleeq" panose="02000503000000020004" pitchFamily="2" charset="-78"/>
                <a:cs typeface="Jameel Noori Nastaleeq" panose="02000503000000020004" pitchFamily="2" charset="-78"/>
              </a:rPr>
              <a:t> </a:t>
            </a:r>
            <a:r>
              <a:rPr lang="en-US" sz="1400" dirty="0">
                <a:latin typeface="Jameel Noori Nastaleeq" panose="02000503000000020004" pitchFamily="2" charset="-78"/>
                <a:cs typeface="Jameel Noori Nastaleeq" panose="02000503000000020004" pitchFamily="2" charset="-78"/>
              </a:rPr>
              <a:t>1</a:t>
            </a:r>
            <a:r>
              <a:rPr lang="ur-PK" sz="1400" dirty="0">
                <a:latin typeface="Jameel Noori Nastaleeq" panose="02000503000000020004" pitchFamily="2" charset="-78"/>
                <a:cs typeface="Jameel Noori Nastaleeq" panose="02000503000000020004" pitchFamily="2" charset="-78"/>
              </a:rPr>
              <a:t>ہدایت بمعنی </a:t>
            </a:r>
            <a:r>
              <a:rPr lang="en-US" sz="1400" dirty="0">
                <a:latin typeface="Jameel Noori Nastaleeq" panose="02000503000000020004" pitchFamily="2" charset="-78"/>
                <a:cs typeface="Jameel Noori Nastaleeq" panose="02000503000000020004" pitchFamily="2" charset="-78"/>
              </a:rPr>
              <a:t>knowledge</a:t>
            </a:r>
            <a:r>
              <a:rPr lang="ur-PK" sz="1400" dirty="0">
                <a:latin typeface="Jameel Noori Nastaleeq" panose="02000503000000020004" pitchFamily="2" charset="-78"/>
                <a:cs typeface="Jameel Noori Nastaleeq" panose="02000503000000020004" pitchFamily="2" charset="-78"/>
              </a:rPr>
              <a:t>دین کے احکامات کو سمجھنا، قران و حدیث، فقہ کا علم</a:t>
            </a:r>
          </a:p>
          <a:p>
            <a:pPr algn="r" rtl="1"/>
            <a:r>
              <a:rPr lang="ur-PK" sz="1400" dirty="0">
                <a:latin typeface="Jameel Noori Nastaleeq" panose="02000503000000020004" pitchFamily="2" charset="-78"/>
                <a:cs typeface="Jameel Noori Nastaleeq" panose="02000503000000020004" pitchFamily="2" charset="-78"/>
              </a:rPr>
              <a:t>2ہدایت بمعنی عمل:  دین صرف </a:t>
            </a:r>
            <a:r>
              <a:rPr lang="en-US" sz="1400" dirty="0">
                <a:latin typeface="Jameel Noori Nastaleeq" panose="02000503000000020004" pitchFamily="2" charset="-78"/>
                <a:cs typeface="Jameel Noori Nastaleeq" panose="02000503000000020004" pitchFamily="2" charset="-78"/>
              </a:rPr>
              <a:t>understanding</a:t>
            </a:r>
            <a:r>
              <a:rPr lang="ur-PK" sz="1400" dirty="0">
                <a:latin typeface="Jameel Noori Nastaleeq" panose="02000503000000020004" pitchFamily="2" charset="-78"/>
                <a:cs typeface="Jameel Noori Nastaleeq" panose="02000503000000020004" pitchFamily="2" charset="-78"/>
              </a:rPr>
              <a:t> کانام نہیں بلکہ عمل کا نام ہے علم حا صل کر کے عمل کی کوشش کرنا دراصل ھدایت پر سفر شروع کرنا ہے بلکل اسی طرح جیسے سارےراستے کانقشہ کوئی بنا دے سب موڑ سمجھا دے اور پھر ساتھ لے کر جا نے کو تیاربھی بیٹھا ہو پھر ہم نہ  جائیں توکون ذمہ دار ہوگا؟ </a:t>
            </a:r>
          </a:p>
          <a:p>
            <a:endParaRPr lang="en-US" sz="1400" dirty="0"/>
          </a:p>
        </p:txBody>
      </p:sp>
      <p:sp>
        <p:nvSpPr>
          <p:cNvPr id="4" name="Slide Number Placeholder 3"/>
          <p:cNvSpPr>
            <a:spLocks noGrp="1"/>
          </p:cNvSpPr>
          <p:nvPr>
            <p:ph type="sldNum" sz="quarter" idx="10"/>
          </p:nvPr>
        </p:nvSpPr>
        <p:spPr/>
        <p:txBody>
          <a:bodyPr/>
          <a:lstStyle/>
          <a:p>
            <a:fld id="{0BB0857E-5239-45C3-831A-20BE71C84ED4}" type="slidenum">
              <a:rPr lang="en-US" smtClean="0"/>
              <a:t>35</a:t>
            </a:fld>
            <a:endParaRPr lang="en-US"/>
          </a:p>
        </p:txBody>
      </p:sp>
    </p:spTree>
    <p:extLst>
      <p:ext uri="{BB962C8B-B14F-4D97-AF65-F5344CB8AC3E}">
        <p14:creationId xmlns:p14="http://schemas.microsoft.com/office/powerpoint/2010/main" val="7110175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0857E-5239-45C3-831A-20BE71C84ED4}" type="slidenum">
              <a:rPr lang="en-US" smtClean="0"/>
              <a:t>37</a:t>
            </a:fld>
            <a:endParaRPr lang="en-US"/>
          </a:p>
        </p:txBody>
      </p:sp>
    </p:spTree>
    <p:extLst>
      <p:ext uri="{BB962C8B-B14F-4D97-AF65-F5344CB8AC3E}">
        <p14:creationId xmlns:p14="http://schemas.microsoft.com/office/powerpoint/2010/main" val="3986709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b="1" dirty="0">
                <a:latin typeface="Jameel Noori Nastaleeq" panose="02000503000000020004" pitchFamily="2" charset="-78"/>
                <a:cs typeface="Jameel Noori Nastaleeq" panose="02000503000000020004" pitchFamily="2" charset="-78"/>
              </a:rPr>
              <a:t>صرَاطَ الَّذِينَ أَنعَمتَ عَلَيهِمْ :  </a:t>
            </a:r>
            <a:r>
              <a:rPr lang="ur-PK" sz="1400" dirty="0">
                <a:latin typeface="Jameel Noori Nastaleeq" panose="02000503000000020004" pitchFamily="2" charset="-78"/>
                <a:cs typeface="Jameel Noori Nastaleeq" panose="02000503000000020004" pitchFamily="2" charset="-78"/>
              </a:rPr>
              <a:t>اے اللہ ! ان لوگوں کو راستہ دکھا جن پر تو نے انعام نازل کیا ۔۔یہ مطالبہ ہمای فطرت کے مطابق ہے لوگ بھی تو سامنے ہونے چاہیئں رول ماڈلز ہماری ضرورت ہیں ۔۔ ۔۔ ہم سے کون ہے جو انعام و اکرام نہ چاہتا ہو ، کسے اعزازی اور ممتاز پوزیشن پر رہنا پسند نہ ہو، خود کو درخشاں کامیابی ، شاندار نتیجے پر فائز دیکھنا ہم سب کی تمنا ہے لہذا ہم نے سورۃ الفاتحہ میں اللہ تعالیٰ سے یہی طلب کیا ہے، ہمیں انعام یافتہ لوگوں کا راستہ دکھائیے ۔</a:t>
            </a:r>
            <a:r>
              <a:rPr lang="ur-PK" sz="1400" dirty="0">
                <a:solidFill>
                  <a:prstClr val="black"/>
                </a:solidFill>
                <a:latin typeface="Jameel Noori Nastaleeq" panose="02000503000000020004" pitchFamily="2" charset="-78"/>
                <a:cs typeface="Jameel Noori Nastaleeq" panose="02000503000000020004" pitchFamily="2" charset="-78"/>
              </a:rPr>
              <a:t> اللہ کے انعام یافتہ لوگ کون کون ہوتے ہیں ؟ قرآن پاک نے انعمت علیھم کی تشریح کو سورۃ النساء آیت 69 میں دو ٹوک انداز میں بتایا ہے ۔۔۔ </a:t>
            </a:r>
          </a:p>
          <a:p>
            <a:pPr algn="r" defTabSz="929305" rtl="1">
              <a:defRPr/>
            </a:pPr>
            <a:r>
              <a:rPr lang="ur-PK" sz="1400" b="1" dirty="0">
                <a:solidFill>
                  <a:prstClr val="black"/>
                </a:solidFill>
                <a:latin typeface="Attari_Quraan_Word" panose="02000000000000000000" pitchFamily="2" charset="-78"/>
                <a:cs typeface="Attari_Quraan_Word" panose="02000000000000000000" pitchFamily="2" charset="-78"/>
              </a:rPr>
              <a:t>فَأُولَـٰئِكَ مَعَ الَّذِينَ أَنْعَمَ اللَّـهُ عَلَيْهِم مِّنَ النَّبِيِّينَ وَالصِّدِّيقِينَ وَالشُّهَدَاءِ وَالصَّالِحِينَ ۚ وَحَسُنَ أُولَـٰئِكَ رَفِيقًا ﴿٦٩﴾</a:t>
            </a:r>
          </a:p>
          <a:p>
            <a:pPr algn="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(مومن )وہ ان لوگوں کے ساتھ ہوگا جن پر اللہ نے انعام فرمایا ہے یعنی انبیا٫ اور صدیقین اور شہدا٫ اور صالحین کیسے اچھے ہیں یہ رفیق جو کسی کو میسر آئیں۔۔</a:t>
            </a:r>
          </a:p>
          <a:p>
            <a:pPr algn="r" defTabSz="929305" rtl="1">
              <a:defRPr/>
            </a:pPr>
            <a:r>
              <a:rPr lang="ur-PK" sz="1400" b="1" dirty="0">
                <a:solidFill>
                  <a:prstClr val="black"/>
                </a:solidFill>
                <a:latin typeface="Jameel Noori Nastaleeq" panose="02000503000000020004" pitchFamily="2" charset="-78"/>
                <a:cs typeface="Jameel Noori Nastaleeq" panose="02000503000000020004" pitchFamily="2" charset="-78"/>
              </a:rPr>
              <a:t>أَنعَمتَ عَلَيهِمْ </a:t>
            </a:r>
            <a:r>
              <a:rPr lang="ur-PK" sz="1400" dirty="0">
                <a:solidFill>
                  <a:prstClr val="black"/>
                </a:solidFill>
                <a:latin typeface="Jameel Noori Nastaleeq" panose="02000503000000020004" pitchFamily="2" charset="-78"/>
                <a:cs typeface="Jameel Noori Nastaleeq" panose="02000503000000020004" pitchFamily="2" charset="-78"/>
              </a:rPr>
              <a:t>:۔  سے مراد انبیاء صدیقین اور شہداء اگر ہمیں ان کے راستے پر چلنا ہے تو یقیناً ان کے بارے میں جاننا ہو گا کہ ان کا </a:t>
            </a:r>
            <a:r>
              <a:rPr lang="en-US" sz="1400" dirty="0">
                <a:solidFill>
                  <a:prstClr val="black"/>
                </a:solidFill>
                <a:latin typeface="Jameel Noori Nastaleeq" panose="02000503000000020004" pitchFamily="2" charset="-78"/>
                <a:cs typeface="Jameel Noori Nastaleeq" panose="02000503000000020004" pitchFamily="2" charset="-78"/>
              </a:rPr>
              <a:t>life style </a:t>
            </a:r>
            <a:r>
              <a:rPr lang="ur-PK" sz="1400" dirty="0">
                <a:solidFill>
                  <a:prstClr val="black"/>
                </a:solidFill>
                <a:latin typeface="Jameel Noori Nastaleeq" panose="02000503000000020004" pitchFamily="2" charset="-78"/>
                <a:cs typeface="Jameel Noori Nastaleeq" panose="02000503000000020004" pitchFamily="2" charset="-78"/>
              </a:rPr>
              <a:t>کیا تھا وہ کیسے اپنی زندگی کے لمحات گزارتے تھے ان کی ترجیحات کیا تھیں کیا میں ان کے بارے میں بہت کچھ جانتی ہوں۔۔۔</a:t>
            </a:r>
            <a:r>
              <a:rPr lang="ur-PK" sz="1400" b="1" dirty="0">
                <a:solidFill>
                  <a:prstClr val="black"/>
                </a:solidFill>
                <a:latin typeface="Jameel Noori Nastaleeq" panose="02000503000000020004" pitchFamily="2" charset="-78"/>
                <a:cs typeface="Jameel Noori Nastaleeq" panose="02000503000000020004" pitchFamily="2" charset="-78"/>
              </a:rPr>
              <a:t> </a:t>
            </a:r>
            <a:r>
              <a:rPr lang="ur-PK" sz="1400" dirty="0">
                <a:solidFill>
                  <a:prstClr val="black"/>
                </a:solidFill>
                <a:latin typeface="Jameel Noori Nastaleeq" panose="02000503000000020004" pitchFamily="2" charset="-78"/>
                <a:cs typeface="Jameel Noori Nastaleeq" panose="02000503000000020004" pitchFamily="2" charset="-78"/>
              </a:rPr>
              <a:t>یہ انعام یافتہ لوگ کیا کرتے ہیں ؟ کن راہوں پر چلے ہیں ؟ کن راہوں سے بچ رہے ہیں کس بات پر نظریں جما کر رکھتے ہیں کن باتوں کی طرف نظر اٹھا کر بھی نہیں دیکھتے ۔۔ زندگی کے امتحان میں ٹاپ کرنے کی آرزو ہمیں صحابہ کرام ؓ سے نوٹس لینے پر مجبور  کیوں نہیں کرتی؟</a:t>
            </a:r>
            <a:endParaRPr lang="ur-PK" sz="1400" b="1" dirty="0">
              <a:solidFill>
                <a:prstClr val="black"/>
              </a:solidFill>
              <a:latin typeface="Jameel Noori Nastaleeq" panose="02000503000000020004" pitchFamily="2" charset="-78"/>
              <a:cs typeface="Jameel Noori Nastaleeq" panose="02000503000000020004" pitchFamily="2" charset="-78"/>
            </a:endParaRPr>
          </a:p>
          <a:p>
            <a:pPr algn="r" defTabSz="929305" rtl="1">
              <a:defRPr/>
            </a:pPr>
            <a:r>
              <a:rPr lang="en-US" sz="1400" dirty="0">
                <a:latin typeface="Jameel Noori Nastaleeq" panose="02000503000000020004" pitchFamily="2" charset="-78"/>
                <a:cs typeface="Jameel Noori Nastaleeq" panose="02000503000000020004" pitchFamily="2" charset="-78"/>
              </a:rPr>
              <a:t>TOPPERS </a:t>
            </a:r>
            <a:r>
              <a:rPr lang="ur-PK" sz="1400" dirty="0">
                <a:latin typeface="Jameel Noori Nastaleeq" panose="02000503000000020004" pitchFamily="2" charset="-78"/>
                <a:cs typeface="Jameel Noori Nastaleeq" panose="02000503000000020004" pitchFamily="2" charset="-78"/>
              </a:rPr>
              <a:t>سے تعلق ہم جوڑنا چاہتے ہیں تو ہم کو ان کا لائف اسٹائل اپنانا ہو گا  ۔۔آپ کے خیال میں ناچ گانے والی اداکارائیں ، زندگی کو کھیل تماشہ بنانے والے کریکٹرز ۔۔ یہ سب ہمارے رول ماڈلز نہیں بنے ہوئے ہیں ؟ </a:t>
            </a:r>
          </a:p>
        </p:txBody>
      </p:sp>
      <p:sp>
        <p:nvSpPr>
          <p:cNvPr id="4" name="Slide Number Placeholder 3"/>
          <p:cNvSpPr>
            <a:spLocks noGrp="1"/>
          </p:cNvSpPr>
          <p:nvPr>
            <p:ph type="sldNum" sz="quarter" idx="10"/>
          </p:nvPr>
        </p:nvSpPr>
        <p:spPr/>
        <p:txBody>
          <a:bodyPr/>
          <a:lstStyle/>
          <a:p>
            <a:fld id="{0BB0857E-5239-45C3-831A-20BE71C84ED4}" type="slidenum">
              <a:rPr lang="en-US" smtClean="0"/>
              <a:t>38</a:t>
            </a:fld>
            <a:endParaRPr lang="en-US"/>
          </a:p>
        </p:txBody>
      </p:sp>
    </p:spTree>
    <p:extLst>
      <p:ext uri="{BB962C8B-B14F-4D97-AF65-F5344CB8AC3E}">
        <p14:creationId xmlns:p14="http://schemas.microsoft.com/office/powerpoint/2010/main" val="24885291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normAutofit fontScale="92500" lnSpcReduction="20000"/>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1"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المَغضُوبِ  اور الضَّالِّينَ کون  :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جیسے ہمارے لئے یہ جاننا ضروری ہے کہ اسلام کیا ہے ویسے ہی یہ بات بھی جاننا لازم ہے کہ اسلام کیا نہیں ہے ۔۔ تا کہ نادانستگی میں ہمارے اسلام میں غیر محسوس طریقے سے وہ باتیں شامل نہ ہونے پائیں جو اسلام میں نہیں ہیں ۔۔ اسی طرح ہمیں واضح طور پر یہ بھی معلوم ہونا چاہیئے کہ ہم نے اس زندگی میں کس راستے پر چلنا ہے اور کن کو دیکھ کر چلنا ہے راستہ الصراط المستقیم ہے اور انعمت علیھم کا راستہ ہے ۔ انبیاء  ، صدقین ، شہداء و صالحین کا راستہ ہے</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مالک الملک نے سورۃ الفاتحہ کی آخری آیت مبارکہ میں دو گروہوں کو صراط مستقیم سے گمراہ قرار دیا مغضوب سے مراد یہودی ہیں اور ضالین سے مراد عیسائی ہیں  قرآن و حدیث کی روشنی میں ان کے کردار کی ایک جھلک بیان کی جا رہی ہے جو ان کے مغضوب و ضالین ہونے کی وجہ بنی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اللہ تعالیٰ کے ساتھ شرک اور کفر  ، انبیاء کو اللہ کا بیٹا قرار دینا، اپنے علماء کی اندھی تقلید، اللہ کی آیات میں تبدیلی ، اللہ کی آیات میں تبدیلی ،اللہ کی نعمتوں کے بدلے ادنیٰ کا انتخاب،انبیاء کو تکالیف پہنچانا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اور الزامات لگانا، قتل کرنا،جہاد سے بچنا، فضول سوالات، کثرت  سے گناہ،اللہ کے احکامات کو ماننے  میں بہانےکرنا ،سرکشی اور بغاوت کارویہ اپنانا،عہد لوگوں کو نیکی کی دعوت دینا اور خود اس پر عمل نہ کرنا، تفرقہ بازی، امر بالمعروف اور نہی المنکر کو چھوڑنا ،اللہ کے بعض احکامات پر ایمان اور بعض کا انکاروغیرہ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یہودو نصاریٰ کی انہی بد اعمالیوں کے سبب اللہ رب العالمین نے انہیں صراط المستقیم سے گمراہ قرار دیا ہے اس بات میں مسلمانوں کے لئے نصیحت ہے کہ اگر وہ بھی ان جیسے اعمال و کردار کو اختیار کریں گے تو وہ بھی انہی کی طرح صراط المسقیم سے بھٹک جائیں گے ۔ بلکہ ان کے  راستے پر ایک قدم بھی نہیں رکھنا کبھی کسی قیمت آنکھ اٹھا کر بھی نہیں دیکھنا ہمارے نبی پاک ﷺ کا فرمان ہے ‘’خالف الیھود و نصاری’’ یہودیوں اور عیسائیوں کے نقش قدم پر نا چلو  اور یہ بات بھی واضح کر دی ‘’من تشبہ بوم فھو منھم’’ جو شخص جس قوم سے مشابہت اختیار کرے گا اس کا شمار اسی قوم میں ہو گا اب یہ بات کس قدر پریشان کن ہے کہ ہر روز سورۃ الفاتحہ میں تو دعا ان الفاظ میں کریں پر ہمارا حال ہے کہ </a:t>
            </a: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وضع میں تم ھو نصاری تو تمدن میں ھنود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		یہ مسلماں ہیں ً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یعنی ہم دن رات دعا مانگتے ہیں یا اللہ ہمیں عیسائیوں یہودیوں جیسا نہ بنانا لیکن عملی اعتبار سے ہم کس سے </a:t>
            </a:r>
            <a:r>
              <a:rPr kumimoji="0" lang="en-US"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impress </a:t>
            </a: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ہو رہے ہیں معاشرے میں کن کی  تقلید کی جا رہی ہے</a:t>
            </a:r>
          </a:p>
          <a:p>
            <a:pPr marL="0" marR="0" lvl="0" indent="0" algn="r" defTabSz="929305" rtl="1" eaLnBrk="1" fontAlgn="auto" latinLnBrk="0" hangingPunct="1">
              <a:lnSpc>
                <a:spcPct val="100000"/>
              </a:lnSpc>
              <a:spcBef>
                <a:spcPts val="0"/>
              </a:spcBef>
              <a:spcAft>
                <a:spcPts val="0"/>
              </a:spcAft>
              <a:buClrTx/>
              <a:buSzTx/>
              <a:buFontTx/>
              <a:buNone/>
              <a:tabLst/>
              <a:defRPr/>
            </a:pPr>
            <a:r>
              <a:rPr kumimoji="0" lang="ur-PK" sz="1400" b="0" i="0" u="none" strike="noStrike" kern="1200" cap="none" spc="0" normalizeH="0" baseline="0" noProof="0" dirty="0" smtClean="0">
                <a:ln>
                  <a:noFill/>
                </a:ln>
                <a:solidFill>
                  <a:prstClr val="black"/>
                </a:solidFill>
                <a:effectLst/>
                <a:uLnTx/>
                <a:uFillTx/>
                <a:latin typeface="Jameel Noori Nastaleeq" panose="02000503000000020004" pitchFamily="2" charset="-78"/>
                <a:ea typeface="+mn-ea"/>
                <a:cs typeface="Jameel Noori Nastaleeq" panose="02000503000000020004" pitchFamily="2" charset="-78"/>
              </a:rPr>
              <a:t>جب ہم قرآن پر غوروفکر کریں گے سیرت کا مطالعہ کریں گے تو ہمیں سمجھ آئے گا کہ اس مختصر سے وقت میں ہم نے اپنے بندے ہونے کے کردار کو کس طرح نبھانا ہے اور ایک مسلم عورت ہونے کی حیثیت سے مجھ پر کیا ذمہ دا ریاں عائد ہوتی ہیں اور وہ مجھے کس طرح نبھانی ہیں </a:t>
            </a:r>
          </a:p>
          <a:p>
            <a:pPr algn="r" rtl="1"/>
            <a:endParaRPr lang="ur-PK"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6324437E-35C3-48E6-8E26-E5762765944C}" type="slidenum">
              <a:rPr lang="en-US" smtClean="0"/>
              <a:pPr/>
              <a:t>39</a:t>
            </a:fld>
            <a:endParaRPr lang="en-US"/>
          </a:p>
        </p:txBody>
      </p:sp>
    </p:spTree>
    <p:extLst>
      <p:ext uri="{BB962C8B-B14F-4D97-AF65-F5344CB8AC3E}">
        <p14:creationId xmlns:p14="http://schemas.microsoft.com/office/powerpoint/2010/main" val="41391226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محبت اور عاجزی سے دعا کر رہے ہیں آخرت میں اللہ سے  جنت مانگ رہے ہیں ہر نماز میں۔ کیونکہ یہ دنیا کی زندگی تو بس اتنی ہی ہے جیسے نبی کریم ﷺ قطرے اور سمندر کی مثال دی صراط مستقیم وہ راستہ ہے جس میں قطرے بھر میں چلتے چلتے اس سمندر میں جا داخل ہونگے عالیشان نعمتوں میں بھری جنت ،محلات ، بے حساب رزق بہترین ساتھی  میسر ہونگے صراط مستقم مانگ لی تو گویا سب کچھ مانگ لیا یہ دنیا بھی عافیت سے اللہ کی رضا پر چلتے کٹ جائے گی اور آگے جنت کی میراث کا وعدہ ہے ۔</a:t>
            </a:r>
          </a:p>
          <a:p>
            <a:pPr algn="r" defTabSz="944453" rtl="1">
              <a:defRPr/>
            </a:pPr>
            <a:endParaRPr lang="ur-PK" sz="1400" dirty="0">
              <a:solidFill>
                <a:prstClr val="black"/>
              </a:solidFill>
              <a:latin typeface="Jameel Noori Nastaleeq" panose="02000503000000020004" pitchFamily="2" charset="-78"/>
              <a:cs typeface="Jameel Noori Nastaleeq" panose="02000503000000020004" pitchFamily="2" charset="-78"/>
            </a:endParaRPr>
          </a:p>
          <a:p>
            <a:endParaRPr lang="en-US" dirty="0"/>
          </a:p>
        </p:txBody>
      </p:sp>
      <p:sp>
        <p:nvSpPr>
          <p:cNvPr id="4" name="Slide Number Placeholder 3"/>
          <p:cNvSpPr>
            <a:spLocks noGrp="1"/>
          </p:cNvSpPr>
          <p:nvPr>
            <p:ph type="sldNum" sz="quarter" idx="10"/>
          </p:nvPr>
        </p:nvSpPr>
        <p:spPr/>
        <p:txBody>
          <a:bodyPr/>
          <a:lstStyle/>
          <a:p>
            <a:fld id="{6324437E-35C3-48E6-8E26-E5762765944C}" type="slidenum">
              <a:rPr lang="en-US" smtClean="0"/>
              <a:pPr/>
              <a:t>40</a:t>
            </a:fld>
            <a:endParaRPr lang="en-US"/>
          </a:p>
        </p:txBody>
      </p:sp>
    </p:spTree>
    <p:extLst>
      <p:ext uri="{BB962C8B-B14F-4D97-AF65-F5344CB8AC3E}">
        <p14:creationId xmlns:p14="http://schemas.microsoft.com/office/powerpoint/2010/main" val="359359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یعنی یہ بات طے ہوگئی کہ اپنی مطلوبہ منزل تک پہنچنے کے لئے درست سمت اور درست راستہ اختیار کرتا ہوتا ہے ایسا نہ کرنے کی صورت میں کیا ہوگا ؟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وقت ،صلاحیتیں ،پیسہ سب کچھ برباد ہوگا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انسانی نفسیات ہے کہ وہ ہر کام میں اپنا فائدہ چاہتا ہے اور نقصان سے بچنا چاہتا ہے آج ان</a:t>
            </a:r>
            <a:r>
              <a:rPr lang="en-US" sz="1400" dirty="0">
                <a:solidFill>
                  <a:schemeClr val="bg1"/>
                </a:solidFill>
                <a:latin typeface="Jameel Noori Nastaleeq" panose="02000503000000020004" pitchFamily="2" charset="-78"/>
                <a:cs typeface="Jameel Noori Nastaleeq" panose="02000503000000020004" pitchFamily="2" charset="-78"/>
              </a:rPr>
              <a:t> </a:t>
            </a:r>
            <a:r>
              <a:rPr lang="ur-PK" sz="1400" dirty="0">
                <a:solidFill>
                  <a:schemeClr val="bg1"/>
                </a:solidFill>
                <a:latin typeface="Jameel Noori Nastaleeq" panose="02000503000000020004" pitchFamily="2" charset="-78"/>
                <a:cs typeface="Jameel Noori Nastaleeq" panose="02000503000000020004" pitchFamily="2" charset="-78"/>
              </a:rPr>
              <a:t>شا ءاللہ ہم سورہ فاتحہ کی روشنی میں وہ راستہ تلاش کریں گے جو ہمیں ناکامی سے بچا کر کامیابی کی طرف لے جائے گا ۔یہ راستہ ہمیں اس رب نے بتایا ہے جو ہمیں ہم سے زیادہ جانتا ہے ۔</a:t>
            </a:r>
            <a:endParaRPr lang="en-US" sz="1400" dirty="0">
              <a:solidFill>
                <a:schemeClr val="bg1"/>
              </a:solidFill>
              <a:latin typeface="Jameel Noori Nastaleeq" panose="02000503000000020004" pitchFamily="2" charset="-78"/>
              <a:cs typeface="Jameel Noori Nastaleeq" panose="02000503000000020004" pitchFamily="2" charset="-78"/>
            </a:endParaRPr>
          </a:p>
          <a:p>
            <a:pPr algn="r" defTabSz="929305" rtl="1">
              <a:defRPr/>
            </a:pPr>
            <a:endParaRPr lang="en-US" sz="1400" dirty="0">
              <a:solidFill>
                <a:schemeClr val="bg1"/>
              </a:solidFill>
              <a:latin typeface="Jameel Noori Nastaleeq" panose="02000503000000020004" pitchFamily="2" charset="-78"/>
              <a:cs typeface="Jameel Noori Nastaleeq" panose="02000503000000020004" pitchFamily="2" charset="-78"/>
            </a:endParaRPr>
          </a:p>
          <a:p>
            <a:endParaRPr lang="en-US" sz="1100" dirty="0">
              <a:solidFill>
                <a:schemeClr val="bg1"/>
              </a:solidFill>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4</a:t>
            </a:fld>
            <a:endParaRPr lang="en-US"/>
          </a:p>
        </p:txBody>
      </p:sp>
    </p:spTree>
    <p:extLst>
      <p:ext uri="{BB962C8B-B14F-4D97-AF65-F5344CB8AC3E}">
        <p14:creationId xmlns:p14="http://schemas.microsoft.com/office/powerpoint/2010/main" val="3994885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44453" rtl="1">
              <a:defRPr/>
            </a:pPr>
            <a:r>
              <a:rPr lang="ur-PK" sz="1400" dirty="0">
                <a:solidFill>
                  <a:prstClr val="black"/>
                </a:solidFill>
                <a:latin typeface="Jameel Noori Nastaleeq" panose="02000503000000020004" pitchFamily="2" charset="-78"/>
                <a:cs typeface="Jameel Noori Nastaleeq" panose="02000503000000020004" pitchFamily="2" charset="-78"/>
              </a:rPr>
              <a:t> دنیا میں جتنی نعمتیں ہیں اس میں صراط مستقیم کی ہدایت کا مل جانا سب سے بڑی نعمت ہے اور اس لیے گڑگڑا کر مانگیں، بے توجہی سے نہ گزر جائیں اور  پکا  ارادہ کر لیں ، ایسا نہ ہو کہ ٹالنے کی صورت میں شیطان راستہ گم کروا دے ۔</a:t>
            </a:r>
          </a:p>
        </p:txBody>
      </p:sp>
      <p:sp>
        <p:nvSpPr>
          <p:cNvPr id="4" name="Slide Number Placeholder 3"/>
          <p:cNvSpPr>
            <a:spLocks noGrp="1"/>
          </p:cNvSpPr>
          <p:nvPr>
            <p:ph type="sldNum" sz="quarter" idx="10"/>
          </p:nvPr>
        </p:nvSpPr>
        <p:spPr/>
        <p:txBody>
          <a:bodyPr/>
          <a:lstStyle/>
          <a:p>
            <a:fld id="{6324437E-35C3-48E6-8E26-E5762765944C}" type="slidenum">
              <a:rPr lang="en-US" smtClean="0"/>
              <a:pPr/>
              <a:t>41</a:t>
            </a:fld>
            <a:endParaRPr lang="en-US"/>
          </a:p>
        </p:txBody>
      </p:sp>
    </p:spTree>
    <p:extLst>
      <p:ext uri="{BB962C8B-B14F-4D97-AF65-F5344CB8AC3E}">
        <p14:creationId xmlns:p14="http://schemas.microsoft.com/office/powerpoint/2010/main" val="3726654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B0857E-5239-45C3-831A-20BE71C84ED4}" type="slidenum">
              <a:rPr lang="en-US" smtClean="0"/>
              <a:t>42</a:t>
            </a:fld>
            <a:endParaRPr lang="en-US"/>
          </a:p>
        </p:txBody>
      </p:sp>
    </p:spTree>
    <p:extLst>
      <p:ext uri="{BB962C8B-B14F-4D97-AF65-F5344CB8AC3E}">
        <p14:creationId xmlns:p14="http://schemas.microsoft.com/office/powerpoint/2010/main" val="24341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0857E-5239-45C3-831A-20BE71C84ED4}" type="slidenum">
              <a:rPr lang="en-US" smtClean="0"/>
              <a:t>5</a:t>
            </a:fld>
            <a:endParaRPr lang="en-US"/>
          </a:p>
        </p:txBody>
      </p:sp>
    </p:spTree>
    <p:extLst>
      <p:ext uri="{BB962C8B-B14F-4D97-AF65-F5344CB8AC3E}">
        <p14:creationId xmlns:p14="http://schemas.microsoft.com/office/powerpoint/2010/main" val="3474258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0857E-5239-45C3-831A-20BE71C84ED4}" type="slidenum">
              <a:rPr lang="en-US" smtClean="0"/>
              <a:t>6</a:t>
            </a:fld>
            <a:endParaRPr lang="en-US"/>
          </a:p>
        </p:txBody>
      </p:sp>
    </p:spTree>
    <p:extLst>
      <p:ext uri="{BB962C8B-B14F-4D97-AF65-F5344CB8AC3E}">
        <p14:creationId xmlns:p14="http://schemas.microsoft.com/office/powerpoint/2010/main" val="3584078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B0857E-5239-45C3-831A-20BE71C84ED4}" type="slidenum">
              <a:rPr lang="en-US" smtClean="0"/>
              <a:t>7</a:t>
            </a:fld>
            <a:endParaRPr lang="en-US"/>
          </a:p>
        </p:txBody>
      </p:sp>
    </p:spTree>
    <p:extLst>
      <p:ext uri="{BB962C8B-B14F-4D97-AF65-F5344CB8AC3E}">
        <p14:creationId xmlns:p14="http://schemas.microsoft.com/office/powerpoint/2010/main" val="1263726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rtl="1"/>
            <a:r>
              <a:rPr lang="ur-PK" sz="1400" dirty="0">
                <a:latin typeface="Jameel Noori Nastaleeq" panose="02000503000000020004" pitchFamily="2" charset="-78"/>
                <a:cs typeface="Jameel Noori Nastaleeq" panose="02000503000000020004" pitchFamily="2" charset="-78"/>
              </a:rPr>
              <a:t>حدیث پڑھ لیں </a:t>
            </a:r>
            <a:endParaRPr lang="en-US" sz="1400" dirty="0">
              <a:latin typeface="Jameel Noori Nastaleeq" panose="02000503000000020004" pitchFamily="2" charset="-78"/>
              <a:cs typeface="Jameel Noori Nastaleeq" panose="02000503000000020004" pitchFamily="2" charset="-78"/>
            </a:endParaRPr>
          </a:p>
        </p:txBody>
      </p:sp>
      <p:sp>
        <p:nvSpPr>
          <p:cNvPr id="4" name="Slide Number Placeholder 3"/>
          <p:cNvSpPr>
            <a:spLocks noGrp="1"/>
          </p:cNvSpPr>
          <p:nvPr>
            <p:ph type="sldNum" sz="quarter" idx="10"/>
          </p:nvPr>
        </p:nvSpPr>
        <p:spPr/>
        <p:txBody>
          <a:bodyPr/>
          <a:lstStyle/>
          <a:p>
            <a:fld id="{0BB0857E-5239-45C3-831A-20BE71C84ED4}" type="slidenum">
              <a:rPr lang="en-US" smtClean="0"/>
              <a:t>8</a:t>
            </a:fld>
            <a:endParaRPr lang="en-US"/>
          </a:p>
        </p:txBody>
      </p:sp>
    </p:spTree>
    <p:extLst>
      <p:ext uri="{BB962C8B-B14F-4D97-AF65-F5344CB8AC3E}">
        <p14:creationId xmlns:p14="http://schemas.microsoft.com/office/powerpoint/2010/main" val="2711611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63638"/>
            <a:ext cx="5583238" cy="3141662"/>
          </a:xfrm>
        </p:spPr>
      </p:sp>
      <p:sp>
        <p:nvSpPr>
          <p:cNvPr id="3" name="Notes Placeholder 2"/>
          <p:cNvSpPr>
            <a:spLocks noGrp="1"/>
          </p:cNvSpPr>
          <p:nvPr>
            <p:ph type="body" idx="1"/>
          </p:nvPr>
        </p:nvSpPr>
        <p:spPr/>
        <p:txBody>
          <a:bodyPr/>
          <a:lstStyle/>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یہ حدیث اس سورۃ کی عظمت کو ظاہر کرتی ہے کہ اس عظیم سورۃ کو نازل کرنے کے لئے آسمان کا وہ دروازہ کھولا گیا اور اس کے نزول پر فرشتے نے مبارکباد دی ۔ </a:t>
            </a:r>
          </a:p>
          <a:p>
            <a:pPr algn="r" defTabSz="929305" rtl="1">
              <a:defRPr/>
            </a:pPr>
            <a:r>
              <a:rPr lang="ur-PK" sz="1400" dirty="0">
                <a:solidFill>
                  <a:schemeClr val="bg1"/>
                </a:solidFill>
                <a:latin typeface="Jameel Noori Nastaleeq" panose="02000503000000020004" pitchFamily="2" charset="-78"/>
                <a:cs typeface="Jameel Noori Nastaleeq" panose="02000503000000020004" pitchFamily="2" charset="-78"/>
              </a:rPr>
              <a:t>حضرت عبادہ بن صامتؓ سے کہتے  ہیں کہ ہر رکعت میں جو سورۃ الفاتحہ آپ تلاوت کرتی ہیں اس کی قدرو قیمت کو دل میں بٹھانے کے لئے  اس حدیث کو ہمیشہ ذہن میں رکھیں</a:t>
            </a:r>
          </a:p>
        </p:txBody>
      </p:sp>
      <p:sp>
        <p:nvSpPr>
          <p:cNvPr id="4" name="Slide Number Placeholder 3"/>
          <p:cNvSpPr>
            <a:spLocks noGrp="1"/>
          </p:cNvSpPr>
          <p:nvPr>
            <p:ph type="sldNum" sz="quarter" idx="10"/>
          </p:nvPr>
        </p:nvSpPr>
        <p:spPr/>
        <p:txBody>
          <a:bodyPr/>
          <a:lstStyle/>
          <a:p>
            <a:fld id="{0BB0857E-5239-45C3-831A-20BE71C84ED4}" type="slidenum">
              <a:rPr lang="en-US" smtClean="0"/>
              <a:t>9</a:t>
            </a:fld>
            <a:endParaRPr lang="en-US"/>
          </a:p>
        </p:txBody>
      </p:sp>
    </p:spTree>
    <p:extLst>
      <p:ext uri="{BB962C8B-B14F-4D97-AF65-F5344CB8AC3E}">
        <p14:creationId xmlns:p14="http://schemas.microsoft.com/office/powerpoint/2010/main" val="137258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E8750F9-DEA9-4E5C-8D6F-89978613A65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3484335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750F9-DEA9-4E5C-8D6F-89978613A65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292466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750F9-DEA9-4E5C-8D6F-89978613A65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4184786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750F9-DEA9-4E5C-8D6F-89978613A65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F34-72D5-4929-ADF2-05E751EBCCE1}"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151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750F9-DEA9-4E5C-8D6F-89978613A65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193872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E8750F9-DEA9-4E5C-8D6F-89978613A654}"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291643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E8750F9-DEA9-4E5C-8D6F-89978613A654}"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1935866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8750F9-DEA9-4E5C-8D6F-89978613A65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35054994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8750F9-DEA9-4E5C-8D6F-89978613A65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273996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8750F9-DEA9-4E5C-8D6F-89978613A65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2271911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8750F9-DEA9-4E5C-8D6F-89978613A654}" type="datetimeFigureOut">
              <a:rPr lang="en-US" smtClean="0"/>
              <a:t>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2781557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8750F9-DEA9-4E5C-8D6F-89978613A65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3417711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E8750F9-DEA9-4E5C-8D6F-89978613A654}" type="datetimeFigureOut">
              <a:rPr lang="en-US" smtClean="0"/>
              <a:t>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295612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E8750F9-DEA9-4E5C-8D6F-89978613A654}" type="datetimeFigureOut">
              <a:rPr lang="en-US" smtClean="0"/>
              <a:t>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3700613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8750F9-DEA9-4E5C-8D6F-89978613A654}" type="datetimeFigureOut">
              <a:rPr lang="en-US" smtClean="0"/>
              <a:t>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2065903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750F9-DEA9-4E5C-8D6F-89978613A65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55880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8750F9-DEA9-4E5C-8D6F-89978613A654}" type="datetimeFigureOut">
              <a:rPr lang="en-US" smtClean="0"/>
              <a:t>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61F34-72D5-4929-ADF2-05E751EBCCE1}" type="slidenum">
              <a:rPr lang="en-US" smtClean="0"/>
              <a:t>‹#›</a:t>
            </a:fld>
            <a:endParaRPr lang="en-US"/>
          </a:p>
        </p:txBody>
      </p:sp>
    </p:spTree>
    <p:extLst>
      <p:ext uri="{BB962C8B-B14F-4D97-AF65-F5344CB8AC3E}">
        <p14:creationId xmlns:p14="http://schemas.microsoft.com/office/powerpoint/2010/main" val="1956409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E8750F9-DEA9-4E5C-8D6F-89978613A654}" type="datetimeFigureOut">
              <a:rPr lang="en-US" smtClean="0"/>
              <a:t>2/10/2020</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8A61F34-72D5-4929-ADF2-05E751EBCCE1}" type="slidenum">
              <a:rPr lang="en-US" smtClean="0"/>
              <a:t>‹#›</a:t>
            </a:fld>
            <a:endParaRPr lang="en-US"/>
          </a:p>
        </p:txBody>
      </p:sp>
    </p:spTree>
    <p:extLst>
      <p:ext uri="{BB962C8B-B14F-4D97-AF65-F5344CB8AC3E}">
        <p14:creationId xmlns:p14="http://schemas.microsoft.com/office/powerpoint/2010/main" val="1205952544"/>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12.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jpg"/></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eg"/><Relationship Id="rId7"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1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7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73.png"/><Relationship Id="rId4" Type="http://schemas.microsoft.com/office/2007/relationships/hdphoto" Target="../media/hdphoto3.wdp"/></Relationships>
</file>

<file path=ppt/slides/_rels/slide2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5.wdp"/></Relationships>
</file>

<file path=ppt/slides/_rels/slide32.xml.rels><?xml version="1.0" encoding="UTF-8" standalone="yes"?>
<Relationships xmlns="http://schemas.openxmlformats.org/package/2006/relationships"><Relationship Id="rId8" Type="http://schemas.openxmlformats.org/officeDocument/2006/relationships/image" Target="../media/image8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0.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99.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8.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66"/>
            <a:ext cx="12192000" cy="686873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72596542"/>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idx="4294967295"/>
          </p:nvPr>
        </p:nvSpPr>
        <p:spPr>
          <a:xfrm>
            <a:off x="1524000" y="517525"/>
            <a:ext cx="9144000" cy="762000"/>
          </a:xfrm>
          <a:noFill/>
          <a:ln>
            <a:noFill/>
          </a:ln>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4800" dirty="0">
                <a:ln w="0"/>
                <a:solidFill>
                  <a:schemeClr val="accent1"/>
                </a:solidFill>
                <a:latin typeface="Eras Demi ITC" panose="020B0805030504020804" pitchFamily="34" charset="0"/>
              </a:rPr>
              <a:t>Names of</a:t>
            </a:r>
            <a:r>
              <a:rPr lang="ur-PK" sz="4800" dirty="0">
                <a:ln w="0"/>
                <a:solidFill>
                  <a:schemeClr val="accent1"/>
                </a:solidFill>
                <a:latin typeface="Eras Demi ITC" panose="020B0805030504020804" pitchFamily="34" charset="0"/>
              </a:rPr>
              <a:t/>
            </a:r>
            <a:br>
              <a:rPr lang="ur-PK" sz="4800" dirty="0">
                <a:ln w="0"/>
                <a:solidFill>
                  <a:schemeClr val="accent1"/>
                </a:solidFill>
                <a:latin typeface="Eras Demi ITC" panose="020B0805030504020804" pitchFamily="34" charset="0"/>
              </a:rPr>
            </a:br>
            <a:r>
              <a:rPr lang="en-US" sz="4800" dirty="0">
                <a:ln w="0"/>
                <a:solidFill>
                  <a:schemeClr val="accent1"/>
                </a:solidFill>
                <a:latin typeface="Eras Demi ITC" panose="020B0805030504020804" pitchFamily="34" charset="0"/>
              </a:rPr>
              <a:t> Surah al </a:t>
            </a:r>
            <a:r>
              <a:rPr lang="en-US" sz="4800" dirty="0" err="1">
                <a:ln w="0"/>
                <a:solidFill>
                  <a:schemeClr val="accent1"/>
                </a:solidFill>
                <a:latin typeface="Eras Demi ITC" panose="020B0805030504020804" pitchFamily="34" charset="0"/>
              </a:rPr>
              <a:t>Fatihah</a:t>
            </a:r>
            <a:endParaRPr lang="en-US" sz="4800" dirty="0">
              <a:ln w="0"/>
              <a:solidFill>
                <a:schemeClr val="accent1"/>
              </a:solidFill>
              <a:latin typeface="Eras Demi ITC" panose="020B0805030504020804" pitchFamily="34" charset="0"/>
            </a:endParaRPr>
          </a:p>
        </p:txBody>
      </p:sp>
      <p:sp>
        <p:nvSpPr>
          <p:cNvPr id="93193" name="AutoShape 9"/>
          <p:cNvSpPr>
            <a:spLocks noChangeArrowheads="1"/>
          </p:cNvSpPr>
          <p:nvPr/>
        </p:nvSpPr>
        <p:spPr bwMode="auto">
          <a:xfrm>
            <a:off x="1828800" y="1752600"/>
            <a:ext cx="2590800" cy="1524000"/>
          </a:xfrm>
          <a:prstGeom prst="horizontalScroll">
            <a:avLst>
              <a:gd name="adj" fmla="val 12500"/>
            </a:avLst>
          </a:prstGeom>
          <a:solidFill>
            <a:srgbClr val="F5AD78"/>
          </a:solidFill>
          <a:ln w="12700">
            <a:solidFill>
              <a:srgbClr val="000000"/>
            </a:solidFill>
            <a:round/>
            <a:headEnd/>
            <a:tailEnd/>
          </a:ln>
          <a:effectLst/>
        </p:spPr>
        <p:txBody>
          <a:bodyPr wrap="none" anchor="ctr"/>
          <a:lstStyle/>
          <a:p>
            <a:pPr algn="ctr"/>
            <a:r>
              <a:rPr lang="en-US" b="1" i="1" dirty="0">
                <a:solidFill>
                  <a:prstClr val="black"/>
                </a:solidFill>
                <a:latin typeface="Arial" charset="0"/>
              </a:rPr>
              <a:t>Umm Al-Qur’an</a:t>
            </a: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Mother of the Qur’an</a:t>
            </a:r>
          </a:p>
        </p:txBody>
      </p:sp>
      <p:sp>
        <p:nvSpPr>
          <p:cNvPr id="93199" name="AutoShape 15"/>
          <p:cNvSpPr>
            <a:spLocks noChangeArrowheads="1"/>
          </p:cNvSpPr>
          <p:nvPr/>
        </p:nvSpPr>
        <p:spPr bwMode="auto">
          <a:xfrm>
            <a:off x="1828800" y="3505200"/>
            <a:ext cx="2590800" cy="1524000"/>
          </a:xfrm>
          <a:prstGeom prst="horizontalScroll">
            <a:avLst>
              <a:gd name="adj" fmla="val 12500"/>
            </a:avLst>
          </a:prstGeom>
          <a:solidFill>
            <a:srgbClr val="F29892"/>
          </a:solidFill>
          <a:ln w="12700">
            <a:solidFill>
              <a:srgbClr val="000000"/>
            </a:solidFill>
            <a:round/>
            <a:headEnd/>
            <a:tailEnd/>
          </a:ln>
          <a:effectLst/>
        </p:spPr>
        <p:txBody>
          <a:bodyPr wrap="none" anchor="ctr"/>
          <a:lstStyle/>
          <a:p>
            <a:pPr algn="ctr"/>
            <a:r>
              <a:rPr lang="en-US" b="1" i="1" dirty="0">
                <a:solidFill>
                  <a:prstClr val="black"/>
                </a:solidFill>
                <a:latin typeface="Arial" charset="0"/>
              </a:rPr>
              <a:t>Umm Al-</a:t>
            </a:r>
            <a:r>
              <a:rPr lang="en-US" b="1" i="1" dirty="0" err="1">
                <a:solidFill>
                  <a:prstClr val="black"/>
                </a:solidFill>
                <a:latin typeface="Arial" charset="0"/>
              </a:rPr>
              <a:t>Kitab</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Mother of the Book</a:t>
            </a:r>
          </a:p>
        </p:txBody>
      </p:sp>
      <p:sp>
        <p:nvSpPr>
          <p:cNvPr id="93205" name="AutoShape 21"/>
          <p:cNvSpPr>
            <a:spLocks noChangeArrowheads="1"/>
          </p:cNvSpPr>
          <p:nvPr/>
        </p:nvSpPr>
        <p:spPr bwMode="auto">
          <a:xfrm>
            <a:off x="7696200" y="1600200"/>
            <a:ext cx="2590800" cy="1524000"/>
          </a:xfrm>
          <a:prstGeom prst="horizontalScroll">
            <a:avLst>
              <a:gd name="adj" fmla="val 12500"/>
            </a:avLst>
          </a:prstGeom>
          <a:solidFill>
            <a:srgbClr val="F5AD78"/>
          </a:solidFill>
          <a:ln w="12700">
            <a:solidFill>
              <a:srgbClr val="000000"/>
            </a:solidFill>
            <a:round/>
            <a:headEnd/>
            <a:tailEnd/>
          </a:ln>
          <a:effectLst/>
        </p:spPr>
        <p:txBody>
          <a:bodyPr wrap="none" anchor="ctr"/>
          <a:lstStyle/>
          <a:p>
            <a:pPr algn="ctr"/>
            <a:r>
              <a:rPr lang="en-US" b="1" i="1" dirty="0">
                <a:solidFill>
                  <a:prstClr val="black"/>
                </a:solidFill>
                <a:latin typeface="Arial" charset="0"/>
              </a:rPr>
              <a:t>Al-</a:t>
            </a:r>
            <a:r>
              <a:rPr lang="en-US" b="1" i="1" dirty="0" err="1">
                <a:solidFill>
                  <a:prstClr val="black"/>
                </a:solidFill>
                <a:latin typeface="Arial" charset="0"/>
              </a:rPr>
              <a:t>Qu’ran</a:t>
            </a:r>
            <a:r>
              <a:rPr lang="en-US" b="1" i="1" dirty="0">
                <a:solidFill>
                  <a:prstClr val="black"/>
                </a:solidFill>
                <a:latin typeface="Arial" charset="0"/>
              </a:rPr>
              <a:t> Al-</a:t>
            </a:r>
            <a:r>
              <a:rPr lang="en-US" b="1" i="1" dirty="0" err="1">
                <a:solidFill>
                  <a:prstClr val="black"/>
                </a:solidFill>
                <a:latin typeface="Arial" charset="0"/>
              </a:rPr>
              <a:t>Atheem</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The Glorious Qur’an</a:t>
            </a:r>
          </a:p>
        </p:txBody>
      </p:sp>
      <p:sp>
        <p:nvSpPr>
          <p:cNvPr id="93206" name="AutoShape 22"/>
          <p:cNvSpPr>
            <a:spLocks noChangeArrowheads="1"/>
          </p:cNvSpPr>
          <p:nvPr/>
        </p:nvSpPr>
        <p:spPr bwMode="auto">
          <a:xfrm>
            <a:off x="7696200" y="4876800"/>
            <a:ext cx="2590800" cy="1524000"/>
          </a:xfrm>
          <a:prstGeom prst="horizontalScroll">
            <a:avLst>
              <a:gd name="adj" fmla="val 12500"/>
            </a:avLst>
          </a:prstGeom>
          <a:solidFill>
            <a:srgbClr val="F5AD78"/>
          </a:solidFill>
          <a:ln w="12700">
            <a:solidFill>
              <a:srgbClr val="000000"/>
            </a:solidFill>
            <a:round/>
            <a:headEnd/>
            <a:tailEnd/>
          </a:ln>
          <a:effectLst/>
        </p:spPr>
        <p:txBody>
          <a:bodyPr wrap="none" anchor="ctr"/>
          <a:lstStyle/>
          <a:p>
            <a:pPr algn="ctr"/>
            <a:r>
              <a:rPr lang="en-US" b="1" i="1" dirty="0">
                <a:solidFill>
                  <a:prstClr val="black"/>
                </a:solidFill>
                <a:latin typeface="Arial" charset="0"/>
              </a:rPr>
              <a:t>Al-</a:t>
            </a:r>
            <a:r>
              <a:rPr lang="en-US" b="1" i="1" dirty="0" err="1">
                <a:solidFill>
                  <a:prstClr val="black"/>
                </a:solidFill>
                <a:latin typeface="Arial" charset="0"/>
              </a:rPr>
              <a:t>Waffiyah</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The Complete One</a:t>
            </a:r>
          </a:p>
        </p:txBody>
      </p:sp>
      <p:sp>
        <p:nvSpPr>
          <p:cNvPr id="93207" name="AutoShape 23"/>
          <p:cNvSpPr>
            <a:spLocks noChangeArrowheads="1"/>
          </p:cNvSpPr>
          <p:nvPr/>
        </p:nvSpPr>
        <p:spPr bwMode="auto">
          <a:xfrm>
            <a:off x="4724400" y="4953000"/>
            <a:ext cx="2590800" cy="1524000"/>
          </a:xfrm>
          <a:prstGeom prst="horizontalScroll">
            <a:avLst>
              <a:gd name="adj" fmla="val 12500"/>
            </a:avLst>
          </a:prstGeom>
          <a:solidFill>
            <a:srgbClr val="F29892"/>
          </a:solidFill>
          <a:ln w="12700">
            <a:solidFill>
              <a:srgbClr val="000000"/>
            </a:solidFill>
            <a:round/>
            <a:headEnd/>
            <a:tailEnd/>
          </a:ln>
          <a:effectLst/>
        </p:spPr>
        <p:txBody>
          <a:bodyPr wrap="none" anchor="ctr"/>
          <a:lstStyle/>
          <a:p>
            <a:pPr algn="ctr"/>
            <a:r>
              <a:rPr lang="en-US" b="1" i="1" dirty="0">
                <a:solidFill>
                  <a:prstClr val="black"/>
                </a:solidFill>
                <a:latin typeface="Arial" charset="0"/>
              </a:rPr>
              <a:t>Al-</a:t>
            </a:r>
            <a:r>
              <a:rPr lang="en-US" b="1" i="1" dirty="0" err="1">
                <a:solidFill>
                  <a:prstClr val="black"/>
                </a:solidFill>
                <a:latin typeface="Arial" charset="0"/>
              </a:rPr>
              <a:t>Ruqyah</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The Remedy</a:t>
            </a:r>
          </a:p>
        </p:txBody>
      </p:sp>
      <p:sp>
        <p:nvSpPr>
          <p:cNvPr id="93208" name="AutoShape 24"/>
          <p:cNvSpPr>
            <a:spLocks noChangeArrowheads="1"/>
          </p:cNvSpPr>
          <p:nvPr/>
        </p:nvSpPr>
        <p:spPr bwMode="auto">
          <a:xfrm>
            <a:off x="7696200" y="3276600"/>
            <a:ext cx="2590800" cy="1524000"/>
          </a:xfrm>
          <a:prstGeom prst="horizontalScroll">
            <a:avLst>
              <a:gd name="adj" fmla="val 12500"/>
            </a:avLst>
          </a:prstGeom>
          <a:solidFill>
            <a:srgbClr val="F29892"/>
          </a:solidFill>
          <a:ln w="12700">
            <a:solidFill>
              <a:srgbClr val="000000"/>
            </a:solidFill>
            <a:round/>
            <a:headEnd/>
            <a:tailEnd/>
          </a:ln>
          <a:effectLst/>
        </p:spPr>
        <p:txBody>
          <a:bodyPr wrap="none" anchor="ctr"/>
          <a:lstStyle/>
          <a:p>
            <a:pPr algn="ctr"/>
            <a:r>
              <a:rPr lang="en-US" b="1" i="1" dirty="0">
                <a:solidFill>
                  <a:prstClr val="black"/>
                </a:solidFill>
                <a:latin typeface="Arial" charset="0"/>
              </a:rPr>
              <a:t>As-</a:t>
            </a:r>
            <a:r>
              <a:rPr lang="en-US" b="1" i="1" dirty="0" err="1">
                <a:solidFill>
                  <a:prstClr val="black"/>
                </a:solidFill>
                <a:latin typeface="Arial" charset="0"/>
              </a:rPr>
              <a:t>Salah</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The Prayer</a:t>
            </a:r>
          </a:p>
        </p:txBody>
      </p:sp>
      <p:sp>
        <p:nvSpPr>
          <p:cNvPr id="93209" name="AutoShape 25"/>
          <p:cNvSpPr>
            <a:spLocks noChangeArrowheads="1"/>
          </p:cNvSpPr>
          <p:nvPr/>
        </p:nvSpPr>
        <p:spPr bwMode="auto">
          <a:xfrm>
            <a:off x="4800600" y="3429000"/>
            <a:ext cx="2590800" cy="1524000"/>
          </a:xfrm>
          <a:prstGeom prst="horizontalScroll">
            <a:avLst>
              <a:gd name="adj" fmla="val 12500"/>
            </a:avLst>
          </a:prstGeom>
          <a:solidFill>
            <a:srgbClr val="F5AD78"/>
          </a:solidFill>
          <a:ln w="12700">
            <a:solidFill>
              <a:srgbClr val="000000"/>
            </a:solidFill>
            <a:round/>
            <a:headEnd/>
            <a:tailEnd/>
          </a:ln>
          <a:effectLst/>
        </p:spPr>
        <p:txBody>
          <a:bodyPr wrap="none" anchor="ctr"/>
          <a:lstStyle/>
          <a:p>
            <a:pPr algn="ctr"/>
            <a:r>
              <a:rPr lang="en-US" b="1" i="1" dirty="0">
                <a:solidFill>
                  <a:prstClr val="black"/>
                </a:solidFill>
                <a:latin typeface="Arial" charset="0"/>
              </a:rPr>
              <a:t>Al-</a:t>
            </a:r>
            <a:r>
              <a:rPr lang="en-US" b="1" i="1" dirty="0" err="1">
                <a:solidFill>
                  <a:prstClr val="black"/>
                </a:solidFill>
                <a:latin typeface="Arial" charset="0"/>
              </a:rPr>
              <a:t>Hamd</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The Praise</a:t>
            </a:r>
          </a:p>
        </p:txBody>
      </p:sp>
      <p:sp>
        <p:nvSpPr>
          <p:cNvPr id="93210" name="AutoShape 26"/>
          <p:cNvSpPr>
            <a:spLocks noChangeArrowheads="1"/>
          </p:cNvSpPr>
          <p:nvPr/>
        </p:nvSpPr>
        <p:spPr bwMode="auto">
          <a:xfrm>
            <a:off x="1752600" y="5105400"/>
            <a:ext cx="2590800" cy="1524000"/>
          </a:xfrm>
          <a:prstGeom prst="horizontalScroll">
            <a:avLst>
              <a:gd name="adj" fmla="val 12500"/>
            </a:avLst>
          </a:prstGeom>
          <a:solidFill>
            <a:srgbClr val="F5AD78"/>
          </a:solidFill>
          <a:ln w="12700">
            <a:solidFill>
              <a:srgbClr val="000000"/>
            </a:solidFill>
            <a:round/>
            <a:headEnd/>
            <a:tailEnd/>
          </a:ln>
          <a:effectLst/>
        </p:spPr>
        <p:txBody>
          <a:bodyPr wrap="none" anchor="ctr"/>
          <a:lstStyle/>
          <a:p>
            <a:pPr algn="ctr"/>
            <a:r>
              <a:rPr lang="en-US" b="1" i="1" dirty="0">
                <a:solidFill>
                  <a:prstClr val="black"/>
                </a:solidFill>
                <a:latin typeface="Arial" charset="0"/>
              </a:rPr>
              <a:t>Ash-</a:t>
            </a:r>
            <a:r>
              <a:rPr lang="en-US" b="1" i="1" dirty="0" err="1">
                <a:solidFill>
                  <a:prstClr val="black"/>
                </a:solidFill>
                <a:latin typeface="Arial" charset="0"/>
              </a:rPr>
              <a:t>Shifa</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The Cure</a:t>
            </a:r>
          </a:p>
        </p:txBody>
      </p:sp>
      <p:sp>
        <p:nvSpPr>
          <p:cNvPr id="93212" name="AutoShape 28"/>
          <p:cNvSpPr>
            <a:spLocks noChangeArrowheads="1"/>
          </p:cNvSpPr>
          <p:nvPr/>
        </p:nvSpPr>
        <p:spPr bwMode="auto">
          <a:xfrm>
            <a:off x="4800600" y="1676400"/>
            <a:ext cx="2590800" cy="1524000"/>
          </a:xfrm>
          <a:prstGeom prst="horizontalScroll">
            <a:avLst>
              <a:gd name="adj" fmla="val 12500"/>
            </a:avLst>
          </a:prstGeom>
          <a:solidFill>
            <a:srgbClr val="F29892"/>
          </a:solidFill>
          <a:ln w="12700">
            <a:solidFill>
              <a:srgbClr val="000000"/>
            </a:solidFill>
            <a:round/>
            <a:headEnd/>
            <a:tailEnd/>
          </a:ln>
          <a:effectLst/>
        </p:spPr>
        <p:txBody>
          <a:bodyPr wrap="none" anchor="ctr"/>
          <a:lstStyle/>
          <a:p>
            <a:pPr algn="ctr"/>
            <a:r>
              <a:rPr lang="en-US" b="1" i="1" dirty="0" err="1">
                <a:solidFill>
                  <a:prstClr val="black"/>
                </a:solidFill>
                <a:latin typeface="Arial" charset="0"/>
              </a:rPr>
              <a:t>Saba’ul</a:t>
            </a:r>
            <a:r>
              <a:rPr lang="en-US" b="1" i="1" dirty="0">
                <a:solidFill>
                  <a:prstClr val="black"/>
                </a:solidFill>
                <a:latin typeface="Arial" charset="0"/>
              </a:rPr>
              <a:t> </a:t>
            </a:r>
            <a:r>
              <a:rPr lang="en-US" b="1" i="1" dirty="0" err="1">
                <a:solidFill>
                  <a:prstClr val="black"/>
                </a:solidFill>
                <a:latin typeface="Arial" charset="0"/>
              </a:rPr>
              <a:t>Mathanee</a:t>
            </a:r>
            <a:endParaRPr lang="en-US" b="1" i="1" dirty="0">
              <a:solidFill>
                <a:prstClr val="black"/>
              </a:solidFill>
              <a:latin typeface="Arial" charset="0"/>
            </a:endParaRPr>
          </a:p>
          <a:p>
            <a:pPr algn="ctr"/>
            <a:r>
              <a:rPr lang="en-US"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7 repeated verses</a:t>
            </a:r>
          </a:p>
        </p:txBody>
      </p:sp>
      <p:sp>
        <p:nvSpPr>
          <p:cNvPr id="12" name="Footer Placeholder 6"/>
          <p:cNvSpPr txBox="1">
            <a:spLocks/>
          </p:cNvSpPr>
          <p:nvPr/>
        </p:nvSpPr>
        <p:spPr>
          <a:xfrm>
            <a:off x="4648200" y="6356351"/>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1600" dirty="0">
                <a:solidFill>
                  <a:prstClr val="black"/>
                </a:solidFill>
                <a:latin typeface="Calibri"/>
              </a:rPr>
              <a:t>JI Youth (Women Wing)</a:t>
            </a:r>
          </a:p>
        </p:txBody>
      </p:sp>
    </p:spTree>
    <p:extLst>
      <p:ext uri="{BB962C8B-B14F-4D97-AF65-F5344CB8AC3E}">
        <p14:creationId xmlns:p14="http://schemas.microsoft.com/office/powerpoint/2010/main" val="198829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3193"/>
                                        </p:tgtEl>
                                        <p:attrNameLst>
                                          <p:attrName>style.visibility</p:attrName>
                                        </p:attrNameLst>
                                      </p:cBhvr>
                                      <p:to>
                                        <p:strVal val="visible"/>
                                      </p:to>
                                    </p:set>
                                    <p:animEffect transition="in" filter="fade">
                                      <p:cBhvr>
                                        <p:cTn id="7" dur="1000"/>
                                        <p:tgtEl>
                                          <p:spTgt spid="93193"/>
                                        </p:tgtEl>
                                      </p:cBhvr>
                                    </p:animEffect>
                                    <p:anim calcmode="lin" valueType="num">
                                      <p:cBhvr>
                                        <p:cTn id="8" dur="1000" fill="hold"/>
                                        <p:tgtEl>
                                          <p:spTgt spid="93193"/>
                                        </p:tgtEl>
                                        <p:attrNameLst>
                                          <p:attrName>ppt_x</p:attrName>
                                        </p:attrNameLst>
                                      </p:cBhvr>
                                      <p:tavLst>
                                        <p:tav tm="0">
                                          <p:val>
                                            <p:strVal val="#ppt_x"/>
                                          </p:val>
                                        </p:tav>
                                        <p:tav tm="100000">
                                          <p:val>
                                            <p:strVal val="#ppt_x"/>
                                          </p:val>
                                        </p:tav>
                                      </p:tavLst>
                                    </p:anim>
                                    <p:anim calcmode="lin" valueType="num">
                                      <p:cBhvr>
                                        <p:cTn id="9" dur="1000" fill="hold"/>
                                        <p:tgtEl>
                                          <p:spTgt spid="931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3212"/>
                                        </p:tgtEl>
                                        <p:attrNameLst>
                                          <p:attrName>style.visibility</p:attrName>
                                        </p:attrNameLst>
                                      </p:cBhvr>
                                      <p:to>
                                        <p:strVal val="visible"/>
                                      </p:to>
                                    </p:set>
                                    <p:animEffect transition="in" filter="fade">
                                      <p:cBhvr>
                                        <p:cTn id="14" dur="1000"/>
                                        <p:tgtEl>
                                          <p:spTgt spid="93212"/>
                                        </p:tgtEl>
                                      </p:cBhvr>
                                    </p:animEffect>
                                    <p:anim calcmode="lin" valueType="num">
                                      <p:cBhvr>
                                        <p:cTn id="15" dur="1000" fill="hold"/>
                                        <p:tgtEl>
                                          <p:spTgt spid="93212"/>
                                        </p:tgtEl>
                                        <p:attrNameLst>
                                          <p:attrName>ppt_x</p:attrName>
                                        </p:attrNameLst>
                                      </p:cBhvr>
                                      <p:tavLst>
                                        <p:tav tm="0">
                                          <p:val>
                                            <p:strVal val="#ppt_x"/>
                                          </p:val>
                                        </p:tav>
                                        <p:tav tm="100000">
                                          <p:val>
                                            <p:strVal val="#ppt_x"/>
                                          </p:val>
                                        </p:tav>
                                      </p:tavLst>
                                    </p:anim>
                                    <p:anim calcmode="lin" valueType="num">
                                      <p:cBhvr>
                                        <p:cTn id="16" dur="1000" fill="hold"/>
                                        <p:tgtEl>
                                          <p:spTgt spid="932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3205"/>
                                        </p:tgtEl>
                                        <p:attrNameLst>
                                          <p:attrName>style.visibility</p:attrName>
                                        </p:attrNameLst>
                                      </p:cBhvr>
                                      <p:to>
                                        <p:strVal val="visible"/>
                                      </p:to>
                                    </p:set>
                                    <p:animEffect transition="in" filter="fade">
                                      <p:cBhvr>
                                        <p:cTn id="21" dur="1000"/>
                                        <p:tgtEl>
                                          <p:spTgt spid="93205"/>
                                        </p:tgtEl>
                                      </p:cBhvr>
                                    </p:animEffect>
                                    <p:anim calcmode="lin" valueType="num">
                                      <p:cBhvr>
                                        <p:cTn id="22" dur="1000" fill="hold"/>
                                        <p:tgtEl>
                                          <p:spTgt spid="93205"/>
                                        </p:tgtEl>
                                        <p:attrNameLst>
                                          <p:attrName>ppt_x</p:attrName>
                                        </p:attrNameLst>
                                      </p:cBhvr>
                                      <p:tavLst>
                                        <p:tav tm="0">
                                          <p:val>
                                            <p:strVal val="#ppt_x"/>
                                          </p:val>
                                        </p:tav>
                                        <p:tav tm="100000">
                                          <p:val>
                                            <p:strVal val="#ppt_x"/>
                                          </p:val>
                                        </p:tav>
                                      </p:tavLst>
                                    </p:anim>
                                    <p:anim calcmode="lin" valueType="num">
                                      <p:cBhvr>
                                        <p:cTn id="23" dur="1000" fill="hold"/>
                                        <p:tgtEl>
                                          <p:spTgt spid="9320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3199"/>
                                        </p:tgtEl>
                                        <p:attrNameLst>
                                          <p:attrName>style.visibility</p:attrName>
                                        </p:attrNameLst>
                                      </p:cBhvr>
                                      <p:to>
                                        <p:strVal val="visible"/>
                                      </p:to>
                                    </p:set>
                                    <p:animEffect transition="in" filter="fade">
                                      <p:cBhvr>
                                        <p:cTn id="28" dur="1000"/>
                                        <p:tgtEl>
                                          <p:spTgt spid="93199"/>
                                        </p:tgtEl>
                                      </p:cBhvr>
                                    </p:animEffect>
                                    <p:anim calcmode="lin" valueType="num">
                                      <p:cBhvr>
                                        <p:cTn id="29" dur="1000" fill="hold"/>
                                        <p:tgtEl>
                                          <p:spTgt spid="93199"/>
                                        </p:tgtEl>
                                        <p:attrNameLst>
                                          <p:attrName>ppt_x</p:attrName>
                                        </p:attrNameLst>
                                      </p:cBhvr>
                                      <p:tavLst>
                                        <p:tav tm="0">
                                          <p:val>
                                            <p:strVal val="#ppt_x"/>
                                          </p:val>
                                        </p:tav>
                                        <p:tav tm="100000">
                                          <p:val>
                                            <p:strVal val="#ppt_x"/>
                                          </p:val>
                                        </p:tav>
                                      </p:tavLst>
                                    </p:anim>
                                    <p:anim calcmode="lin" valueType="num">
                                      <p:cBhvr>
                                        <p:cTn id="30" dur="1000" fill="hold"/>
                                        <p:tgtEl>
                                          <p:spTgt spid="9319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209"/>
                                        </p:tgtEl>
                                        <p:attrNameLst>
                                          <p:attrName>style.visibility</p:attrName>
                                        </p:attrNameLst>
                                      </p:cBhvr>
                                      <p:to>
                                        <p:strVal val="visible"/>
                                      </p:to>
                                    </p:set>
                                    <p:animEffect transition="in" filter="fade">
                                      <p:cBhvr>
                                        <p:cTn id="35" dur="1000"/>
                                        <p:tgtEl>
                                          <p:spTgt spid="93209"/>
                                        </p:tgtEl>
                                      </p:cBhvr>
                                    </p:animEffect>
                                    <p:anim calcmode="lin" valueType="num">
                                      <p:cBhvr>
                                        <p:cTn id="36" dur="1000" fill="hold"/>
                                        <p:tgtEl>
                                          <p:spTgt spid="93209"/>
                                        </p:tgtEl>
                                        <p:attrNameLst>
                                          <p:attrName>ppt_x</p:attrName>
                                        </p:attrNameLst>
                                      </p:cBhvr>
                                      <p:tavLst>
                                        <p:tav tm="0">
                                          <p:val>
                                            <p:strVal val="#ppt_x"/>
                                          </p:val>
                                        </p:tav>
                                        <p:tav tm="100000">
                                          <p:val>
                                            <p:strVal val="#ppt_x"/>
                                          </p:val>
                                        </p:tav>
                                      </p:tavLst>
                                    </p:anim>
                                    <p:anim calcmode="lin" valueType="num">
                                      <p:cBhvr>
                                        <p:cTn id="37" dur="1000" fill="hold"/>
                                        <p:tgtEl>
                                          <p:spTgt spid="9320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3208"/>
                                        </p:tgtEl>
                                        <p:attrNameLst>
                                          <p:attrName>style.visibility</p:attrName>
                                        </p:attrNameLst>
                                      </p:cBhvr>
                                      <p:to>
                                        <p:strVal val="visible"/>
                                      </p:to>
                                    </p:set>
                                    <p:animEffect transition="in" filter="fade">
                                      <p:cBhvr>
                                        <p:cTn id="42" dur="1000"/>
                                        <p:tgtEl>
                                          <p:spTgt spid="93208"/>
                                        </p:tgtEl>
                                      </p:cBhvr>
                                    </p:animEffect>
                                    <p:anim calcmode="lin" valueType="num">
                                      <p:cBhvr>
                                        <p:cTn id="43" dur="1000" fill="hold"/>
                                        <p:tgtEl>
                                          <p:spTgt spid="93208"/>
                                        </p:tgtEl>
                                        <p:attrNameLst>
                                          <p:attrName>ppt_x</p:attrName>
                                        </p:attrNameLst>
                                      </p:cBhvr>
                                      <p:tavLst>
                                        <p:tav tm="0">
                                          <p:val>
                                            <p:strVal val="#ppt_x"/>
                                          </p:val>
                                        </p:tav>
                                        <p:tav tm="100000">
                                          <p:val>
                                            <p:strVal val="#ppt_x"/>
                                          </p:val>
                                        </p:tav>
                                      </p:tavLst>
                                    </p:anim>
                                    <p:anim calcmode="lin" valueType="num">
                                      <p:cBhvr>
                                        <p:cTn id="44" dur="1000" fill="hold"/>
                                        <p:tgtEl>
                                          <p:spTgt spid="9320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3210"/>
                                        </p:tgtEl>
                                        <p:attrNameLst>
                                          <p:attrName>style.visibility</p:attrName>
                                        </p:attrNameLst>
                                      </p:cBhvr>
                                      <p:to>
                                        <p:strVal val="visible"/>
                                      </p:to>
                                    </p:set>
                                    <p:animEffect transition="in" filter="fade">
                                      <p:cBhvr>
                                        <p:cTn id="49" dur="1000"/>
                                        <p:tgtEl>
                                          <p:spTgt spid="93210"/>
                                        </p:tgtEl>
                                      </p:cBhvr>
                                    </p:animEffect>
                                    <p:anim calcmode="lin" valueType="num">
                                      <p:cBhvr>
                                        <p:cTn id="50" dur="1000" fill="hold"/>
                                        <p:tgtEl>
                                          <p:spTgt spid="93210"/>
                                        </p:tgtEl>
                                        <p:attrNameLst>
                                          <p:attrName>ppt_x</p:attrName>
                                        </p:attrNameLst>
                                      </p:cBhvr>
                                      <p:tavLst>
                                        <p:tav tm="0">
                                          <p:val>
                                            <p:strVal val="#ppt_x"/>
                                          </p:val>
                                        </p:tav>
                                        <p:tav tm="100000">
                                          <p:val>
                                            <p:strVal val="#ppt_x"/>
                                          </p:val>
                                        </p:tav>
                                      </p:tavLst>
                                    </p:anim>
                                    <p:anim calcmode="lin" valueType="num">
                                      <p:cBhvr>
                                        <p:cTn id="51" dur="1000" fill="hold"/>
                                        <p:tgtEl>
                                          <p:spTgt spid="932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3207"/>
                                        </p:tgtEl>
                                        <p:attrNameLst>
                                          <p:attrName>style.visibility</p:attrName>
                                        </p:attrNameLst>
                                      </p:cBhvr>
                                      <p:to>
                                        <p:strVal val="visible"/>
                                      </p:to>
                                    </p:set>
                                    <p:animEffect transition="in" filter="fade">
                                      <p:cBhvr>
                                        <p:cTn id="56" dur="1000"/>
                                        <p:tgtEl>
                                          <p:spTgt spid="93207"/>
                                        </p:tgtEl>
                                      </p:cBhvr>
                                    </p:animEffect>
                                    <p:anim calcmode="lin" valueType="num">
                                      <p:cBhvr>
                                        <p:cTn id="57" dur="1000" fill="hold"/>
                                        <p:tgtEl>
                                          <p:spTgt spid="93207"/>
                                        </p:tgtEl>
                                        <p:attrNameLst>
                                          <p:attrName>ppt_x</p:attrName>
                                        </p:attrNameLst>
                                      </p:cBhvr>
                                      <p:tavLst>
                                        <p:tav tm="0">
                                          <p:val>
                                            <p:strVal val="#ppt_x"/>
                                          </p:val>
                                        </p:tav>
                                        <p:tav tm="100000">
                                          <p:val>
                                            <p:strVal val="#ppt_x"/>
                                          </p:val>
                                        </p:tav>
                                      </p:tavLst>
                                    </p:anim>
                                    <p:anim calcmode="lin" valueType="num">
                                      <p:cBhvr>
                                        <p:cTn id="58" dur="1000" fill="hold"/>
                                        <p:tgtEl>
                                          <p:spTgt spid="9320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93206"/>
                                        </p:tgtEl>
                                        <p:attrNameLst>
                                          <p:attrName>style.visibility</p:attrName>
                                        </p:attrNameLst>
                                      </p:cBhvr>
                                      <p:to>
                                        <p:strVal val="visible"/>
                                      </p:to>
                                    </p:set>
                                    <p:animEffect transition="in" filter="fade">
                                      <p:cBhvr>
                                        <p:cTn id="63" dur="1000"/>
                                        <p:tgtEl>
                                          <p:spTgt spid="93206"/>
                                        </p:tgtEl>
                                      </p:cBhvr>
                                    </p:animEffect>
                                    <p:anim calcmode="lin" valueType="num">
                                      <p:cBhvr>
                                        <p:cTn id="64" dur="1000" fill="hold"/>
                                        <p:tgtEl>
                                          <p:spTgt spid="93206"/>
                                        </p:tgtEl>
                                        <p:attrNameLst>
                                          <p:attrName>ppt_x</p:attrName>
                                        </p:attrNameLst>
                                      </p:cBhvr>
                                      <p:tavLst>
                                        <p:tav tm="0">
                                          <p:val>
                                            <p:strVal val="#ppt_x"/>
                                          </p:val>
                                        </p:tav>
                                        <p:tav tm="100000">
                                          <p:val>
                                            <p:strVal val="#ppt_x"/>
                                          </p:val>
                                        </p:tav>
                                      </p:tavLst>
                                    </p:anim>
                                    <p:anim calcmode="lin" valueType="num">
                                      <p:cBhvr>
                                        <p:cTn id="65" dur="1000" fill="hold"/>
                                        <p:tgtEl>
                                          <p:spTgt spid="932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3" grpId="0" animBg="1"/>
      <p:bldP spid="93199" grpId="0" animBg="1"/>
      <p:bldP spid="93205" grpId="0" animBg="1"/>
      <p:bldP spid="93206" grpId="0" animBg="1"/>
      <p:bldP spid="93207" grpId="0" animBg="1"/>
      <p:bldP spid="93208" grpId="0" animBg="1"/>
      <p:bldP spid="93209" grpId="0" animBg="1"/>
      <p:bldP spid="93210" grpId="0" animBg="1"/>
      <p:bldP spid="932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11096" y="397565"/>
            <a:ext cx="8229600" cy="1003300"/>
          </a:xfrm>
          <a:prstGeom prst="rect">
            <a:avLst/>
          </a:prstGeom>
          <a:noFill/>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6000" b="1" dirty="0">
                <a:solidFill>
                  <a:schemeClr val="accent3">
                    <a:lumMod val="60000"/>
                    <a:lumOff val="40000"/>
                  </a:schemeClr>
                </a:solidFill>
                <a:effectLst>
                  <a:outerShdw blurRad="38100" dist="38100" dir="2700000" algn="tl">
                    <a:srgbClr val="000000">
                      <a:alpha val="43137"/>
                    </a:srgbClr>
                  </a:outerShdw>
                </a:effectLst>
                <a:latin typeface="Eras Demi ITC" panose="020B0805030504020804" pitchFamily="34" charset="0"/>
              </a:rPr>
              <a:t>Hadith Qudsi</a:t>
            </a:r>
          </a:p>
        </p:txBody>
      </p:sp>
      <p:sp>
        <p:nvSpPr>
          <p:cNvPr id="6" name="Rectangle 5"/>
          <p:cNvSpPr/>
          <p:nvPr/>
        </p:nvSpPr>
        <p:spPr>
          <a:xfrm>
            <a:off x="2458277" y="1589198"/>
            <a:ext cx="3379304" cy="5494325"/>
          </a:xfrm>
          <a:prstGeom prst="rect">
            <a:avLst/>
          </a:prstGeom>
        </p:spPr>
        <p:txBody>
          <a:bodyPr wrap="square">
            <a:spAutoFit/>
          </a:bodyPr>
          <a:lstStyle/>
          <a:p>
            <a:pPr marL="171450" indent="-171450" algn="ctr" defTabSz="685800">
              <a:lnSpc>
                <a:spcPct val="90000"/>
              </a:lnSpc>
              <a:spcBef>
                <a:spcPts val="750"/>
              </a:spcBef>
              <a:defRPr/>
            </a:pPr>
            <a:r>
              <a:rPr lang="en-US" sz="3200" b="1" i="1" dirty="0">
                <a:solidFill>
                  <a:srgbClr val="F29892"/>
                </a:solidFill>
                <a:latin typeface="Calibri"/>
              </a:rPr>
              <a:t>Allah SWT says, </a:t>
            </a:r>
          </a:p>
          <a:p>
            <a:pPr marL="171450" indent="-171450" algn="ctr" defTabSz="685800">
              <a:lnSpc>
                <a:spcPct val="90000"/>
              </a:lnSpc>
              <a:spcBef>
                <a:spcPts val="750"/>
              </a:spcBef>
              <a:defRPr/>
            </a:pPr>
            <a:r>
              <a:rPr lang="en-US" sz="3200" b="1" i="1" dirty="0">
                <a:solidFill>
                  <a:srgbClr val="F29892"/>
                </a:solidFill>
                <a:latin typeface="Calibri"/>
              </a:rPr>
              <a:t>"I have divided the prayer </a:t>
            </a:r>
            <a:endParaRPr lang="ur-PK" sz="3200" b="1" i="1" dirty="0">
              <a:solidFill>
                <a:srgbClr val="F29892"/>
              </a:solidFill>
              <a:latin typeface="Calibri"/>
            </a:endParaRPr>
          </a:p>
          <a:p>
            <a:pPr marL="171450" indent="-171450" algn="ctr" defTabSz="685800">
              <a:lnSpc>
                <a:spcPct val="90000"/>
              </a:lnSpc>
              <a:spcBef>
                <a:spcPts val="750"/>
              </a:spcBef>
              <a:defRPr/>
            </a:pPr>
            <a:r>
              <a:rPr lang="en-US" sz="3200" b="1" i="1" dirty="0">
                <a:solidFill>
                  <a:srgbClr val="F29892"/>
                </a:solidFill>
                <a:latin typeface="Calibri"/>
              </a:rPr>
              <a:t>(Al-</a:t>
            </a:r>
            <a:r>
              <a:rPr lang="en-US" sz="3200" b="1" i="1" dirty="0" err="1">
                <a:solidFill>
                  <a:srgbClr val="F29892"/>
                </a:solidFill>
                <a:latin typeface="Calibri"/>
              </a:rPr>
              <a:t>Fatihah</a:t>
            </a:r>
            <a:r>
              <a:rPr lang="en-US" sz="3200" b="1" i="1" dirty="0">
                <a:solidFill>
                  <a:srgbClr val="F29892"/>
                </a:solidFill>
                <a:latin typeface="Calibri"/>
              </a:rPr>
              <a:t>) between Myself and my slave equally and My slave shall be granted what he asked for." </a:t>
            </a:r>
          </a:p>
          <a:p>
            <a:pPr marL="171450" indent="-171450" algn="ctr" defTabSz="685800">
              <a:lnSpc>
                <a:spcPct val="90000"/>
              </a:lnSpc>
              <a:spcBef>
                <a:spcPts val="750"/>
              </a:spcBef>
              <a:defRPr/>
            </a:pPr>
            <a:r>
              <a:rPr lang="en-US" sz="1100" i="1" dirty="0">
                <a:solidFill>
                  <a:srgbClr val="F29892"/>
                </a:solidFill>
                <a:latin typeface="Calibri"/>
              </a:rPr>
              <a:t>        </a:t>
            </a:r>
            <a:r>
              <a:rPr lang="en-US" sz="1100" b="1" i="1" dirty="0">
                <a:solidFill>
                  <a:srgbClr val="F29892"/>
                </a:solidFill>
                <a:latin typeface="Calibri"/>
              </a:rPr>
              <a:t>Hadith </a:t>
            </a:r>
            <a:r>
              <a:rPr lang="en-US" sz="1100" b="1" i="1" dirty="0" err="1">
                <a:solidFill>
                  <a:srgbClr val="F29892"/>
                </a:solidFill>
                <a:latin typeface="Calibri"/>
              </a:rPr>
              <a:t>Sahih</a:t>
            </a:r>
            <a:r>
              <a:rPr lang="en-US" sz="1100" b="1" i="1" dirty="0">
                <a:solidFill>
                  <a:srgbClr val="F29892"/>
                </a:solidFill>
                <a:latin typeface="Calibri"/>
              </a:rPr>
              <a:t> Muslim</a:t>
            </a:r>
          </a:p>
          <a:p>
            <a:pPr marL="171450" indent="-171450" algn="ctr" defTabSz="685800">
              <a:lnSpc>
                <a:spcPct val="90000"/>
              </a:lnSpc>
              <a:spcBef>
                <a:spcPts val="750"/>
              </a:spcBef>
              <a:buFont typeface="Arial" panose="020B0604020202020204" pitchFamily="34" charset="0"/>
              <a:buChar char="•"/>
              <a:defRPr/>
            </a:pPr>
            <a:endParaRPr lang="en-US" sz="1100" dirty="0">
              <a:solidFill>
                <a:srgbClr val="F29892"/>
              </a:solidFill>
              <a:latin typeface="Calibri"/>
            </a:endParaRPr>
          </a:p>
          <a:p>
            <a:pPr marL="171450" indent="-171450" defTabSz="685800">
              <a:lnSpc>
                <a:spcPct val="90000"/>
              </a:lnSpc>
              <a:spcBef>
                <a:spcPts val="750"/>
              </a:spcBef>
              <a:buFont typeface="Arial" panose="020B0604020202020204" pitchFamily="34" charset="0"/>
              <a:buChar char="•"/>
              <a:defRPr/>
            </a:pPr>
            <a:endParaRPr lang="en-US" sz="1100" dirty="0">
              <a:solidFill>
                <a:srgbClr val="F29892"/>
              </a:solidFill>
              <a:latin typeface="Calibri"/>
            </a:endParaRPr>
          </a:p>
        </p:txBody>
      </p:sp>
      <p:pic>
        <p:nvPicPr>
          <p:cNvPr id="3" name="Picture 2"/>
          <p:cNvPicPr>
            <a:picLocks noChangeAspect="1"/>
          </p:cNvPicPr>
          <p:nvPr/>
        </p:nvPicPr>
        <p:blipFill>
          <a:blip r:embed="rId3"/>
          <a:stretch>
            <a:fillRect/>
          </a:stretch>
        </p:blipFill>
        <p:spPr>
          <a:xfrm>
            <a:off x="6413231" y="1272849"/>
            <a:ext cx="3334801" cy="1280271"/>
          </a:xfrm>
          <a:prstGeom prst="rect">
            <a:avLst/>
          </a:prstGeom>
        </p:spPr>
      </p:pic>
      <p:pic>
        <p:nvPicPr>
          <p:cNvPr id="4" name="Picture 3"/>
          <p:cNvPicPr>
            <a:picLocks noChangeAspect="1"/>
          </p:cNvPicPr>
          <p:nvPr/>
        </p:nvPicPr>
        <p:blipFill>
          <a:blip r:embed="rId4"/>
          <a:stretch>
            <a:fillRect/>
          </a:stretch>
        </p:blipFill>
        <p:spPr>
          <a:xfrm>
            <a:off x="6104802" y="2135845"/>
            <a:ext cx="3944454" cy="1280271"/>
          </a:xfrm>
          <a:prstGeom prst="rect">
            <a:avLst/>
          </a:prstGeom>
        </p:spPr>
      </p:pic>
      <p:pic>
        <p:nvPicPr>
          <p:cNvPr id="7" name="Picture 6"/>
          <p:cNvPicPr>
            <a:picLocks noChangeAspect="1"/>
          </p:cNvPicPr>
          <p:nvPr/>
        </p:nvPicPr>
        <p:blipFill>
          <a:blip r:embed="rId5"/>
          <a:stretch>
            <a:fillRect/>
          </a:stretch>
        </p:blipFill>
        <p:spPr>
          <a:xfrm>
            <a:off x="5754792" y="3105165"/>
            <a:ext cx="4157832" cy="1280271"/>
          </a:xfrm>
          <a:prstGeom prst="rect">
            <a:avLst/>
          </a:prstGeom>
        </p:spPr>
      </p:pic>
      <p:pic>
        <p:nvPicPr>
          <p:cNvPr id="8" name="Picture 7"/>
          <p:cNvPicPr>
            <a:picLocks noChangeAspect="1"/>
          </p:cNvPicPr>
          <p:nvPr/>
        </p:nvPicPr>
        <p:blipFill>
          <a:blip r:embed="rId6"/>
          <a:stretch>
            <a:fillRect/>
          </a:stretch>
        </p:blipFill>
        <p:spPr>
          <a:xfrm>
            <a:off x="5581549" y="4019621"/>
            <a:ext cx="4438273" cy="1280271"/>
          </a:xfrm>
          <a:prstGeom prst="rect">
            <a:avLst/>
          </a:prstGeom>
        </p:spPr>
      </p:pic>
      <p:pic>
        <p:nvPicPr>
          <p:cNvPr id="9" name="Picture 8"/>
          <p:cNvPicPr>
            <a:picLocks noChangeAspect="1"/>
          </p:cNvPicPr>
          <p:nvPr/>
        </p:nvPicPr>
        <p:blipFill>
          <a:blip r:embed="rId7"/>
          <a:stretch>
            <a:fillRect/>
          </a:stretch>
        </p:blipFill>
        <p:spPr>
          <a:xfrm>
            <a:off x="5837581" y="4860589"/>
            <a:ext cx="3572566" cy="1280271"/>
          </a:xfrm>
          <a:prstGeom prst="rect">
            <a:avLst/>
          </a:prstGeom>
        </p:spPr>
      </p:pic>
    </p:spTree>
    <p:extLst>
      <p:ext uri="{BB962C8B-B14F-4D97-AF65-F5344CB8AC3E}">
        <p14:creationId xmlns:p14="http://schemas.microsoft.com/office/powerpoint/2010/main" val="354283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85" name="AutoShape 17"/>
          <p:cNvSpPr>
            <a:spLocks noChangeArrowheads="1"/>
          </p:cNvSpPr>
          <p:nvPr/>
        </p:nvSpPr>
        <p:spPr bwMode="auto">
          <a:xfrm>
            <a:off x="5943600" y="1371600"/>
            <a:ext cx="4724400" cy="1066800"/>
          </a:xfrm>
          <a:prstGeom prst="cloudCallout">
            <a:avLst>
              <a:gd name="adj1" fmla="val -50274"/>
              <a:gd name="adj2" fmla="val -34370"/>
            </a:avLst>
          </a:prstGeom>
          <a:solidFill>
            <a:schemeClr val="tx1"/>
          </a:solidFill>
          <a:ln w="12700">
            <a:noFill/>
            <a:round/>
            <a:headEnd/>
            <a:tailEnd/>
          </a:ln>
          <a:effectLst/>
        </p:spPr>
        <p:txBody>
          <a:bodyPr/>
          <a:lstStyle/>
          <a:p>
            <a:pPr algn="ctr" rtl="1"/>
            <a:endParaRPr lang="en-US" sz="2400" i="1" dirty="0">
              <a:solidFill>
                <a:schemeClr val="accent2">
                  <a:lumMod val="50000"/>
                </a:schemeClr>
              </a:solidFill>
              <a:latin typeface="Jameel Noori Nastaleeq" pitchFamily="2" charset="-78"/>
              <a:cs typeface="Jameel Noori Nastaleeq" pitchFamily="2" charset="-78"/>
            </a:endParaRPr>
          </a:p>
        </p:txBody>
      </p:sp>
      <p:sp>
        <p:nvSpPr>
          <p:cNvPr id="109586" name="AutoShape 18"/>
          <p:cNvSpPr>
            <a:spLocks noChangeArrowheads="1"/>
          </p:cNvSpPr>
          <p:nvPr/>
        </p:nvSpPr>
        <p:spPr bwMode="auto">
          <a:xfrm>
            <a:off x="6553200" y="2438400"/>
            <a:ext cx="4114800" cy="1219200"/>
          </a:xfrm>
          <a:prstGeom prst="cloudCallout">
            <a:avLst>
              <a:gd name="adj1" fmla="val -58832"/>
              <a:gd name="adj2" fmla="val -27050"/>
            </a:avLst>
          </a:prstGeom>
          <a:solidFill>
            <a:schemeClr val="tx1"/>
          </a:solidFill>
          <a:ln w="12700">
            <a:noFill/>
            <a:round/>
            <a:headEnd/>
            <a:tailEnd/>
          </a:ln>
          <a:effectLst/>
        </p:spPr>
        <p:txBody>
          <a:bodyPr/>
          <a:lstStyle/>
          <a:p>
            <a:pPr algn="ctr"/>
            <a:endParaRPr lang="en-US" sz="2400" i="1" dirty="0">
              <a:solidFill>
                <a:schemeClr val="accent2">
                  <a:lumMod val="50000"/>
                </a:schemeClr>
              </a:solidFill>
              <a:latin typeface="Jameel Noori Nastaleeq" pitchFamily="2" charset="-78"/>
              <a:cs typeface="Jameel Noori Nastaleeq" pitchFamily="2" charset="-78"/>
            </a:endParaRPr>
          </a:p>
        </p:txBody>
      </p:sp>
      <p:sp>
        <p:nvSpPr>
          <p:cNvPr id="109587" name="AutoShape 19"/>
          <p:cNvSpPr>
            <a:spLocks noChangeArrowheads="1"/>
          </p:cNvSpPr>
          <p:nvPr/>
        </p:nvSpPr>
        <p:spPr bwMode="auto">
          <a:xfrm>
            <a:off x="6355038" y="5120791"/>
            <a:ext cx="4343400" cy="1905000"/>
          </a:xfrm>
          <a:prstGeom prst="cloudCallout">
            <a:avLst>
              <a:gd name="adj1" fmla="val -60157"/>
              <a:gd name="adj2" fmla="val -15461"/>
            </a:avLst>
          </a:prstGeom>
          <a:solidFill>
            <a:schemeClr val="tx1"/>
          </a:solidFill>
          <a:ln w="12700">
            <a:noFill/>
            <a:round/>
            <a:headEnd/>
            <a:tailEnd/>
          </a:ln>
          <a:effectLst/>
        </p:spPr>
        <p:txBody>
          <a:bodyPr/>
          <a:lstStyle/>
          <a:p>
            <a:pPr algn="ctr"/>
            <a:endParaRPr lang="en-US" sz="2400" i="1" dirty="0">
              <a:solidFill>
                <a:schemeClr val="accent2">
                  <a:lumMod val="50000"/>
                </a:schemeClr>
              </a:solidFill>
              <a:latin typeface="Jameel Noori Nastaleeq" pitchFamily="2" charset="-78"/>
              <a:cs typeface="Jameel Noori Nastaleeq" pitchFamily="2" charset="-78"/>
            </a:endParaRPr>
          </a:p>
        </p:txBody>
      </p:sp>
      <p:sp>
        <p:nvSpPr>
          <p:cNvPr id="109590" name="AutoShape 22"/>
          <p:cNvSpPr>
            <a:spLocks noChangeArrowheads="1"/>
          </p:cNvSpPr>
          <p:nvPr/>
        </p:nvSpPr>
        <p:spPr bwMode="auto">
          <a:xfrm>
            <a:off x="6477000" y="0"/>
            <a:ext cx="4038600" cy="1219200"/>
          </a:xfrm>
          <a:prstGeom prst="cloudCallout">
            <a:avLst>
              <a:gd name="adj1" fmla="val -62737"/>
              <a:gd name="adj2" fmla="val -22311"/>
            </a:avLst>
          </a:prstGeom>
          <a:solidFill>
            <a:schemeClr val="tx1"/>
          </a:solidFill>
          <a:ln w="12700">
            <a:noFill/>
            <a:round/>
            <a:headEnd/>
            <a:tailEnd/>
          </a:ln>
          <a:effectLst/>
        </p:spPr>
        <p:txBody>
          <a:bodyPr/>
          <a:lstStyle/>
          <a:p>
            <a:pPr algn="ctr"/>
            <a:endParaRPr lang="en-US" sz="2400" dirty="0">
              <a:solidFill>
                <a:schemeClr val="accent2">
                  <a:lumMod val="50000"/>
                </a:schemeClr>
              </a:solidFill>
              <a:latin typeface="Arial" charset="0"/>
            </a:endParaRPr>
          </a:p>
        </p:txBody>
      </p:sp>
      <p:sp>
        <p:nvSpPr>
          <p:cNvPr id="13" name="AutoShape 18"/>
          <p:cNvSpPr>
            <a:spLocks noChangeArrowheads="1"/>
          </p:cNvSpPr>
          <p:nvPr/>
        </p:nvSpPr>
        <p:spPr bwMode="auto">
          <a:xfrm>
            <a:off x="6040676" y="3749067"/>
            <a:ext cx="4648200" cy="1447800"/>
          </a:xfrm>
          <a:prstGeom prst="cloudCallout">
            <a:avLst>
              <a:gd name="adj1" fmla="val -58832"/>
              <a:gd name="adj2" fmla="val -27050"/>
            </a:avLst>
          </a:prstGeom>
          <a:solidFill>
            <a:schemeClr val="tx1"/>
          </a:solidFill>
          <a:ln w="12700">
            <a:noFill/>
            <a:round/>
            <a:headEnd/>
            <a:tailEnd/>
          </a:ln>
          <a:effectLst/>
        </p:spPr>
        <p:txBody>
          <a:bodyPr/>
          <a:lstStyle/>
          <a:p>
            <a:pPr algn="ctr"/>
            <a:endParaRPr lang="en-US" sz="2400" i="1" dirty="0">
              <a:solidFill>
                <a:schemeClr val="accent2">
                  <a:lumMod val="50000"/>
                </a:schemeClr>
              </a:solidFill>
              <a:latin typeface="Jameel Noori Nastaleeq" pitchFamily="2" charset="-78"/>
              <a:cs typeface="Jameel Noori Nastaleeq" pitchFamily="2" charset="-78"/>
            </a:endParaRPr>
          </a:p>
        </p:txBody>
      </p:sp>
      <p:pic>
        <p:nvPicPr>
          <p:cNvPr id="2" name="Picture 1"/>
          <p:cNvPicPr>
            <a:picLocks noChangeAspect="1"/>
          </p:cNvPicPr>
          <p:nvPr/>
        </p:nvPicPr>
        <p:blipFill>
          <a:blip r:embed="rId3"/>
          <a:stretch>
            <a:fillRect/>
          </a:stretch>
        </p:blipFill>
        <p:spPr>
          <a:xfrm>
            <a:off x="1050670" y="225513"/>
            <a:ext cx="4968671" cy="853514"/>
          </a:xfrm>
          <a:prstGeom prst="rect">
            <a:avLst/>
          </a:prstGeom>
          <a:effectLst>
            <a:glow rad="127000">
              <a:srgbClr val="F5AD78"/>
            </a:glow>
          </a:effectLst>
        </p:spPr>
      </p:pic>
      <p:pic>
        <p:nvPicPr>
          <p:cNvPr id="3" name="Picture 2"/>
          <p:cNvPicPr>
            <a:picLocks noChangeAspect="1"/>
          </p:cNvPicPr>
          <p:nvPr/>
        </p:nvPicPr>
        <p:blipFill>
          <a:blip r:embed="rId4"/>
          <a:stretch>
            <a:fillRect/>
          </a:stretch>
        </p:blipFill>
        <p:spPr>
          <a:xfrm>
            <a:off x="1385978" y="1347296"/>
            <a:ext cx="4298053" cy="853514"/>
          </a:xfrm>
          <a:prstGeom prst="rect">
            <a:avLst/>
          </a:prstGeom>
          <a:effectLst>
            <a:glow rad="127000">
              <a:srgbClr val="DA9E72"/>
            </a:glow>
          </a:effectLst>
        </p:spPr>
      </p:pic>
      <p:pic>
        <p:nvPicPr>
          <p:cNvPr id="4" name="Picture 3"/>
          <p:cNvPicPr>
            <a:picLocks noChangeAspect="1"/>
          </p:cNvPicPr>
          <p:nvPr/>
        </p:nvPicPr>
        <p:blipFill>
          <a:blip r:embed="rId5"/>
          <a:stretch>
            <a:fillRect/>
          </a:stretch>
        </p:blipFill>
        <p:spPr>
          <a:xfrm>
            <a:off x="1196986" y="2594219"/>
            <a:ext cx="4487045" cy="853514"/>
          </a:xfrm>
          <a:prstGeom prst="rect">
            <a:avLst/>
          </a:prstGeom>
          <a:effectLst>
            <a:glow rad="127000">
              <a:srgbClr val="D89D72"/>
            </a:glow>
          </a:effectLst>
        </p:spPr>
      </p:pic>
      <p:pic>
        <p:nvPicPr>
          <p:cNvPr id="5" name="Picture 4"/>
          <p:cNvPicPr>
            <a:picLocks noChangeAspect="1"/>
          </p:cNvPicPr>
          <p:nvPr/>
        </p:nvPicPr>
        <p:blipFill>
          <a:blip r:embed="rId6"/>
          <a:stretch>
            <a:fillRect/>
          </a:stretch>
        </p:blipFill>
        <p:spPr>
          <a:xfrm>
            <a:off x="1190890" y="3934678"/>
            <a:ext cx="4493141" cy="749873"/>
          </a:xfrm>
          <a:prstGeom prst="rect">
            <a:avLst/>
          </a:prstGeom>
          <a:effectLst>
            <a:glow rad="127000">
              <a:srgbClr val="D79C71"/>
            </a:glow>
          </a:effectLst>
        </p:spPr>
      </p:pic>
      <p:pic>
        <p:nvPicPr>
          <p:cNvPr id="6" name="Picture 5"/>
          <p:cNvPicPr>
            <a:picLocks noChangeAspect="1"/>
          </p:cNvPicPr>
          <p:nvPr/>
        </p:nvPicPr>
        <p:blipFill>
          <a:blip r:embed="rId7"/>
          <a:stretch>
            <a:fillRect/>
          </a:stretch>
        </p:blipFill>
        <p:spPr>
          <a:xfrm>
            <a:off x="904352" y="4934352"/>
            <a:ext cx="5261304" cy="792549"/>
          </a:xfrm>
          <a:prstGeom prst="rect">
            <a:avLst/>
          </a:prstGeom>
          <a:effectLst>
            <a:glow rad="127000">
              <a:srgbClr val="C7946E"/>
            </a:glow>
          </a:effectLst>
        </p:spPr>
      </p:pic>
      <p:pic>
        <p:nvPicPr>
          <p:cNvPr id="7" name="Picture 6"/>
          <p:cNvPicPr>
            <a:picLocks noChangeAspect="1"/>
          </p:cNvPicPr>
          <p:nvPr/>
        </p:nvPicPr>
        <p:blipFill>
          <a:blip r:embed="rId8"/>
          <a:stretch>
            <a:fillRect/>
          </a:stretch>
        </p:blipFill>
        <p:spPr>
          <a:xfrm>
            <a:off x="990773" y="5775949"/>
            <a:ext cx="4822354" cy="792549"/>
          </a:xfrm>
          <a:prstGeom prst="rect">
            <a:avLst/>
          </a:prstGeom>
          <a:effectLst>
            <a:glow rad="127000">
              <a:srgbClr val="C6926C"/>
            </a:glow>
          </a:effectLst>
        </p:spPr>
      </p:pic>
      <p:pic>
        <p:nvPicPr>
          <p:cNvPr id="8" name="Picture 7"/>
          <p:cNvPicPr>
            <a:picLocks noChangeAspect="1"/>
          </p:cNvPicPr>
          <p:nvPr/>
        </p:nvPicPr>
        <p:blipFill>
          <a:blip r:embed="rId9"/>
          <a:stretch>
            <a:fillRect/>
          </a:stretch>
        </p:blipFill>
        <p:spPr>
          <a:xfrm>
            <a:off x="6603392" y="374987"/>
            <a:ext cx="3785816" cy="526504"/>
          </a:xfrm>
          <a:prstGeom prst="rect">
            <a:avLst/>
          </a:prstGeom>
        </p:spPr>
      </p:pic>
      <p:pic>
        <p:nvPicPr>
          <p:cNvPr id="9" name="Picture 8"/>
          <p:cNvPicPr>
            <a:picLocks noChangeAspect="1"/>
          </p:cNvPicPr>
          <p:nvPr/>
        </p:nvPicPr>
        <p:blipFill>
          <a:blip r:embed="rId10"/>
          <a:stretch>
            <a:fillRect/>
          </a:stretch>
        </p:blipFill>
        <p:spPr>
          <a:xfrm>
            <a:off x="6961943" y="1453985"/>
            <a:ext cx="2877561" cy="640135"/>
          </a:xfrm>
          <a:prstGeom prst="rect">
            <a:avLst/>
          </a:prstGeom>
        </p:spPr>
      </p:pic>
      <p:pic>
        <p:nvPicPr>
          <p:cNvPr id="10" name="Picture 9"/>
          <p:cNvPicPr>
            <a:picLocks noChangeAspect="1"/>
          </p:cNvPicPr>
          <p:nvPr/>
        </p:nvPicPr>
        <p:blipFill>
          <a:blip r:embed="rId11"/>
          <a:stretch>
            <a:fillRect/>
          </a:stretch>
        </p:blipFill>
        <p:spPr>
          <a:xfrm>
            <a:off x="6961943" y="1814158"/>
            <a:ext cx="2182557" cy="670618"/>
          </a:xfrm>
          <a:prstGeom prst="rect">
            <a:avLst/>
          </a:prstGeom>
        </p:spPr>
      </p:pic>
      <p:pic>
        <p:nvPicPr>
          <p:cNvPr id="22" name="Picture 21"/>
          <p:cNvPicPr>
            <a:picLocks noChangeAspect="1"/>
          </p:cNvPicPr>
          <p:nvPr/>
        </p:nvPicPr>
        <p:blipFill>
          <a:blip r:embed="rId10"/>
          <a:stretch>
            <a:fillRect/>
          </a:stretch>
        </p:blipFill>
        <p:spPr>
          <a:xfrm>
            <a:off x="6925996" y="2552144"/>
            <a:ext cx="2877561" cy="640135"/>
          </a:xfrm>
          <a:prstGeom prst="rect">
            <a:avLst/>
          </a:prstGeom>
        </p:spPr>
      </p:pic>
      <p:pic>
        <p:nvPicPr>
          <p:cNvPr id="11" name="Picture 10"/>
          <p:cNvPicPr>
            <a:picLocks noChangeAspect="1"/>
          </p:cNvPicPr>
          <p:nvPr/>
        </p:nvPicPr>
        <p:blipFill>
          <a:blip r:embed="rId12"/>
          <a:stretch>
            <a:fillRect/>
          </a:stretch>
        </p:blipFill>
        <p:spPr>
          <a:xfrm>
            <a:off x="7035734" y="2942800"/>
            <a:ext cx="2658086" cy="640135"/>
          </a:xfrm>
          <a:prstGeom prst="rect">
            <a:avLst/>
          </a:prstGeom>
        </p:spPr>
      </p:pic>
      <p:pic>
        <p:nvPicPr>
          <p:cNvPr id="15" name="Picture 14"/>
          <p:cNvPicPr>
            <a:picLocks noChangeAspect="1"/>
          </p:cNvPicPr>
          <p:nvPr/>
        </p:nvPicPr>
        <p:blipFill>
          <a:blip r:embed="rId13"/>
          <a:stretch>
            <a:fillRect/>
          </a:stretch>
        </p:blipFill>
        <p:spPr>
          <a:xfrm>
            <a:off x="6730274" y="4001880"/>
            <a:ext cx="3340898" cy="640135"/>
          </a:xfrm>
          <a:prstGeom prst="rect">
            <a:avLst/>
          </a:prstGeom>
        </p:spPr>
      </p:pic>
      <p:pic>
        <p:nvPicPr>
          <p:cNvPr id="16" name="Picture 15"/>
          <p:cNvPicPr>
            <a:picLocks noChangeAspect="1"/>
          </p:cNvPicPr>
          <p:nvPr/>
        </p:nvPicPr>
        <p:blipFill>
          <a:blip r:embed="rId14"/>
          <a:stretch>
            <a:fillRect/>
          </a:stretch>
        </p:blipFill>
        <p:spPr>
          <a:xfrm>
            <a:off x="7023568" y="4408246"/>
            <a:ext cx="2450804" cy="640135"/>
          </a:xfrm>
          <a:prstGeom prst="rect">
            <a:avLst/>
          </a:prstGeom>
        </p:spPr>
      </p:pic>
      <p:pic>
        <p:nvPicPr>
          <p:cNvPr id="17" name="Picture 16"/>
          <p:cNvPicPr>
            <a:picLocks noChangeAspect="1"/>
          </p:cNvPicPr>
          <p:nvPr/>
        </p:nvPicPr>
        <p:blipFill>
          <a:blip r:embed="rId15"/>
          <a:stretch>
            <a:fillRect/>
          </a:stretch>
        </p:blipFill>
        <p:spPr>
          <a:xfrm>
            <a:off x="7151568" y="5406833"/>
            <a:ext cx="2542252" cy="640135"/>
          </a:xfrm>
          <a:prstGeom prst="rect">
            <a:avLst/>
          </a:prstGeom>
        </p:spPr>
      </p:pic>
      <p:pic>
        <p:nvPicPr>
          <p:cNvPr id="18" name="Picture 17"/>
          <p:cNvPicPr>
            <a:picLocks noChangeAspect="1"/>
          </p:cNvPicPr>
          <p:nvPr/>
        </p:nvPicPr>
        <p:blipFill>
          <a:blip r:embed="rId16"/>
          <a:stretch>
            <a:fillRect/>
          </a:stretch>
        </p:blipFill>
        <p:spPr>
          <a:xfrm>
            <a:off x="6900977" y="5723887"/>
            <a:ext cx="2938527" cy="640135"/>
          </a:xfrm>
          <a:prstGeom prst="rect">
            <a:avLst/>
          </a:prstGeom>
        </p:spPr>
      </p:pic>
      <p:pic>
        <p:nvPicPr>
          <p:cNvPr id="19" name="Picture 18"/>
          <p:cNvPicPr>
            <a:picLocks noChangeAspect="1"/>
          </p:cNvPicPr>
          <p:nvPr/>
        </p:nvPicPr>
        <p:blipFill>
          <a:blip r:embed="rId17"/>
          <a:stretch>
            <a:fillRect/>
          </a:stretch>
        </p:blipFill>
        <p:spPr>
          <a:xfrm>
            <a:off x="6450931" y="6030564"/>
            <a:ext cx="3700593" cy="640135"/>
          </a:xfrm>
          <a:prstGeom prst="rect">
            <a:avLst/>
          </a:prstGeom>
        </p:spPr>
      </p:pic>
    </p:spTree>
    <p:extLst>
      <p:ext uri="{BB962C8B-B14F-4D97-AF65-F5344CB8AC3E}">
        <p14:creationId xmlns:p14="http://schemas.microsoft.com/office/powerpoint/2010/main" val="853891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par>
                                <p:cTn id="32" presetID="16" presetClass="entr" presetSubtype="21"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par>
                                <p:cTn id="35" presetID="16" presetClass="entr" presetSubtype="21"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barn(inVertical)">
                                      <p:cBhvr>
                                        <p:cTn id="40" dur="500"/>
                                        <p:tgtEl>
                                          <p:spTgt spid="6"/>
                                        </p:tgtEl>
                                      </p:cBhvr>
                                    </p:animEffect>
                                  </p:childTnLst>
                                </p:cTn>
                              </p:par>
                              <p:par>
                                <p:cTn id="41" presetID="16" presetClass="entr" presetSubtype="21" fill="hold"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barn(inVertical)">
                                      <p:cBhvr>
                                        <p:cTn id="43" dur="500"/>
                                        <p:tgtEl>
                                          <p:spTgt spid="7"/>
                                        </p:tgtEl>
                                      </p:cBhvr>
                                    </p:animEffect>
                                  </p:childTnLst>
                                </p:cTn>
                              </p:par>
                              <p:par>
                                <p:cTn id="44" presetID="16" presetClass="entr" presetSubtype="21"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09585"/>
                                        </p:tgtEl>
                                        <p:attrNameLst>
                                          <p:attrName>style.visibility</p:attrName>
                                        </p:attrNameLst>
                                      </p:cBhvr>
                                      <p:to>
                                        <p:strVal val="visible"/>
                                      </p:to>
                                    </p:set>
                                    <p:animEffect transition="in" filter="barn(inVertical)">
                                      <p:cBhvr>
                                        <p:cTn id="49" dur="500"/>
                                        <p:tgtEl>
                                          <p:spTgt spid="109585"/>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9586"/>
                                        </p:tgtEl>
                                        <p:attrNameLst>
                                          <p:attrName>style.visibility</p:attrName>
                                        </p:attrNameLst>
                                      </p:cBhvr>
                                      <p:to>
                                        <p:strVal val="visible"/>
                                      </p:to>
                                    </p:set>
                                    <p:animEffect transition="in" filter="barn(inVertical)">
                                      <p:cBhvr>
                                        <p:cTn id="52" dur="500"/>
                                        <p:tgtEl>
                                          <p:spTgt spid="10958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09587"/>
                                        </p:tgtEl>
                                        <p:attrNameLst>
                                          <p:attrName>style.visibility</p:attrName>
                                        </p:attrNameLst>
                                      </p:cBhvr>
                                      <p:to>
                                        <p:strVal val="visible"/>
                                      </p:to>
                                    </p:set>
                                    <p:animEffect transition="in" filter="barn(inVertical)">
                                      <p:cBhvr>
                                        <p:cTn id="55" dur="500"/>
                                        <p:tgtEl>
                                          <p:spTgt spid="109587"/>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09590"/>
                                        </p:tgtEl>
                                        <p:attrNameLst>
                                          <p:attrName>style.visibility</p:attrName>
                                        </p:attrNameLst>
                                      </p:cBhvr>
                                      <p:to>
                                        <p:strVal val="visible"/>
                                      </p:to>
                                    </p:set>
                                    <p:animEffect transition="in" filter="barn(inVertical)">
                                      <p:cBhvr>
                                        <p:cTn id="58" dur="500"/>
                                        <p:tgtEl>
                                          <p:spTgt spid="109590"/>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barn(inVertical)">
                                      <p:cBhvr>
                                        <p:cTn id="64" dur="500"/>
                                        <p:tgtEl>
                                          <p:spTgt spid="2"/>
                                        </p:tgtEl>
                                      </p:cBhvr>
                                    </p:animEffect>
                                  </p:childTnLst>
                                </p:cTn>
                              </p:par>
                              <p:par>
                                <p:cTn id="65" presetID="16" presetClass="entr" presetSubtype="21" fill="hold" nodeType="with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barn(inVertical)">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85" grpId="0" animBg="1"/>
      <p:bldP spid="109586" grpId="0" animBg="1"/>
      <p:bldP spid="109587" grpId="0" animBg="1"/>
      <p:bldP spid="10959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9" name="Rectangle 5"/>
          <p:cNvSpPr>
            <a:spLocks noChangeArrowheads="1"/>
          </p:cNvSpPr>
          <p:nvPr/>
        </p:nvSpPr>
        <p:spPr bwMode="auto">
          <a:xfrm>
            <a:off x="2564753" y="1716780"/>
            <a:ext cx="4750447" cy="2308324"/>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solidFill>
                  <a:prstClr val="black"/>
                </a:solidFill>
                <a:latin typeface="Arial" charset="0"/>
              </a:rPr>
              <a:t>1)  In the Name of Allah, the Most Beneficent, the Most Merciful. </a:t>
            </a:r>
          </a:p>
          <a:p>
            <a:r>
              <a:rPr lang="en-US" b="1" dirty="0">
                <a:solidFill>
                  <a:prstClr val="black"/>
                </a:solidFill>
                <a:latin typeface="Arial" charset="0"/>
              </a:rPr>
              <a:t>2)  All the praises and thanks are for Allah                         the Lord of the Universe. </a:t>
            </a:r>
            <a:br>
              <a:rPr lang="en-US" b="1" dirty="0">
                <a:solidFill>
                  <a:prstClr val="black"/>
                </a:solidFill>
                <a:latin typeface="Arial" charset="0"/>
              </a:rPr>
            </a:br>
            <a:r>
              <a:rPr lang="en-US" b="1" dirty="0">
                <a:solidFill>
                  <a:prstClr val="black"/>
                </a:solidFill>
                <a:latin typeface="Arial" charset="0"/>
              </a:rPr>
              <a:t>3) The Most Beneficent, The Most Merciful. </a:t>
            </a:r>
            <a:br>
              <a:rPr lang="en-US" b="1" dirty="0">
                <a:solidFill>
                  <a:prstClr val="black"/>
                </a:solidFill>
                <a:latin typeface="Arial" charset="0"/>
              </a:rPr>
            </a:br>
            <a:r>
              <a:rPr lang="en-US" b="1" dirty="0">
                <a:solidFill>
                  <a:prstClr val="black"/>
                </a:solidFill>
                <a:latin typeface="Arial" charset="0"/>
              </a:rPr>
              <a:t>4) Master of the Day of Recompense. </a:t>
            </a:r>
            <a:br>
              <a:rPr lang="en-US" b="1" dirty="0">
                <a:solidFill>
                  <a:prstClr val="black"/>
                </a:solidFill>
                <a:latin typeface="Arial" charset="0"/>
              </a:rPr>
            </a:br>
            <a:endParaRPr lang="en-US" b="1" dirty="0">
              <a:solidFill>
                <a:prstClr val="black"/>
              </a:solidFill>
              <a:latin typeface="Arial" charset="0"/>
            </a:endParaRPr>
          </a:p>
        </p:txBody>
      </p:sp>
      <p:sp>
        <p:nvSpPr>
          <p:cNvPr id="129030" name="Rectangle 6"/>
          <p:cNvSpPr>
            <a:spLocks noChangeArrowheads="1"/>
          </p:cNvSpPr>
          <p:nvPr/>
        </p:nvSpPr>
        <p:spPr bwMode="auto">
          <a:xfrm>
            <a:off x="2564752" y="4369492"/>
            <a:ext cx="4750448" cy="201453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r>
              <a:rPr lang="en-US" b="1" dirty="0">
                <a:solidFill>
                  <a:prstClr val="black"/>
                </a:solidFill>
                <a:latin typeface="Arial" charset="0"/>
              </a:rPr>
              <a:t>5) You Alone we worship, and You Alone                we ask for help. </a:t>
            </a:r>
            <a:br>
              <a:rPr lang="en-US" b="1" dirty="0">
                <a:solidFill>
                  <a:prstClr val="black"/>
                </a:solidFill>
                <a:latin typeface="Arial" charset="0"/>
              </a:rPr>
            </a:br>
            <a:r>
              <a:rPr lang="en-US" b="1" dirty="0">
                <a:solidFill>
                  <a:prstClr val="black"/>
                </a:solidFill>
                <a:latin typeface="Arial" charset="0"/>
              </a:rPr>
              <a:t>6) Guide us to the Straight Path. </a:t>
            </a:r>
            <a:br>
              <a:rPr lang="en-US" b="1" dirty="0">
                <a:solidFill>
                  <a:prstClr val="black"/>
                </a:solidFill>
                <a:latin typeface="Arial" charset="0"/>
              </a:rPr>
            </a:br>
            <a:r>
              <a:rPr lang="en-US" b="1" dirty="0">
                <a:solidFill>
                  <a:prstClr val="black"/>
                </a:solidFill>
                <a:latin typeface="Arial" charset="0"/>
              </a:rPr>
              <a:t>7) The Path of those on whom You have bestowed your grace, not the Path of those who earned your Anger, nor of those that went astray.</a:t>
            </a:r>
            <a:r>
              <a:rPr lang="en-US" dirty="0">
                <a:solidFill>
                  <a:prstClr val="black"/>
                </a:solidFill>
                <a:latin typeface="Arial" charset="0"/>
              </a:rPr>
              <a:t> </a:t>
            </a:r>
          </a:p>
        </p:txBody>
      </p:sp>
      <p:sp>
        <p:nvSpPr>
          <p:cNvPr id="129032" name="Rectangle 8"/>
          <p:cNvSpPr>
            <a:spLocks noChangeArrowheads="1"/>
          </p:cNvSpPr>
          <p:nvPr/>
        </p:nvSpPr>
        <p:spPr bwMode="auto">
          <a:xfrm>
            <a:off x="7010400" y="2617293"/>
            <a:ext cx="3657600" cy="1189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r>
              <a:rPr lang="en-US" sz="7200" b="1" i="1" dirty="0">
                <a:solidFill>
                  <a:srgbClr val="CC0000"/>
                </a:solidFill>
                <a:latin typeface="Times New Roman" pitchFamily="18" charset="0"/>
                <a:cs typeface="Times New Roman" pitchFamily="18" charset="0"/>
              </a:rPr>
              <a:t>Praise</a:t>
            </a:r>
          </a:p>
        </p:txBody>
      </p:sp>
      <p:sp>
        <p:nvSpPr>
          <p:cNvPr id="129033" name="Rectangle 9"/>
          <p:cNvSpPr>
            <a:spLocks noChangeArrowheads="1"/>
          </p:cNvSpPr>
          <p:nvPr/>
        </p:nvSpPr>
        <p:spPr bwMode="auto">
          <a:xfrm>
            <a:off x="7010400" y="4776597"/>
            <a:ext cx="3124200" cy="1200329"/>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n-US" sz="7200" b="1" i="1" dirty="0" err="1">
                <a:solidFill>
                  <a:srgbClr val="CC0000"/>
                </a:solidFill>
                <a:latin typeface="Times New Roman" pitchFamily="18" charset="0"/>
                <a:cs typeface="Times New Roman" pitchFamily="18" charset="0"/>
              </a:rPr>
              <a:t>Du’aa</a:t>
            </a:r>
            <a:endParaRPr lang="en-US" sz="7200" b="1" i="1" dirty="0">
              <a:solidFill>
                <a:srgbClr val="CC0000"/>
              </a:solidFill>
              <a:latin typeface="Times New Roman" pitchFamily="18" charset="0"/>
              <a:cs typeface="Times New Roman" pitchFamily="18" charset="0"/>
            </a:endParaRPr>
          </a:p>
        </p:txBody>
      </p:sp>
      <p:sp>
        <p:nvSpPr>
          <p:cNvPr id="2" name="Rectangle 1"/>
          <p:cNvSpPr/>
          <p:nvPr/>
        </p:nvSpPr>
        <p:spPr>
          <a:xfrm>
            <a:off x="2160798" y="209429"/>
            <a:ext cx="8188460" cy="1015663"/>
          </a:xfrm>
          <a:prstGeom prst="rect">
            <a:avLst/>
          </a:prstGeom>
        </p:spPr>
        <p:txBody>
          <a:bodyPr wrap="none">
            <a:spAutoFit/>
          </a:bodyPr>
          <a:lstStyle/>
          <a:p>
            <a:pPr lvl="0" algn="ctr"/>
            <a:r>
              <a:rPr lang="en-US" sz="6000" b="1" dirty="0">
                <a:ln w="0"/>
                <a:effectLst>
                  <a:outerShdw blurRad="38100" dist="25400" dir="5400000" algn="ctr" rotWithShape="0">
                    <a:srgbClr val="6E747A">
                      <a:alpha val="43000"/>
                    </a:srgbClr>
                  </a:outerShdw>
                </a:effectLst>
                <a:latin typeface="Eras Demi ITC" panose="020B0805030504020804" pitchFamily="34" charset="0"/>
              </a:rPr>
              <a:t>How to address Allah </a:t>
            </a:r>
          </a:p>
        </p:txBody>
      </p:sp>
    </p:spTree>
    <p:extLst>
      <p:ext uri="{BB962C8B-B14F-4D97-AF65-F5344CB8AC3E}">
        <p14:creationId xmlns:p14="http://schemas.microsoft.com/office/powerpoint/2010/main" val="749331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9029"/>
                                        </p:tgtEl>
                                        <p:attrNameLst>
                                          <p:attrName>style.visibility</p:attrName>
                                        </p:attrNameLst>
                                      </p:cBhvr>
                                      <p:to>
                                        <p:strVal val="visible"/>
                                      </p:to>
                                    </p:set>
                                    <p:animEffect transition="in" filter="wipe(down)">
                                      <p:cBhvr>
                                        <p:cTn id="7" dur="500"/>
                                        <p:tgtEl>
                                          <p:spTgt spid="12902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9032"/>
                                        </p:tgtEl>
                                        <p:attrNameLst>
                                          <p:attrName>style.visibility</p:attrName>
                                        </p:attrNameLst>
                                      </p:cBhvr>
                                      <p:to>
                                        <p:strVal val="visible"/>
                                      </p:to>
                                    </p:set>
                                    <p:animEffect transition="in" filter="wipe(down)">
                                      <p:cBhvr>
                                        <p:cTn id="10" dur="500"/>
                                        <p:tgtEl>
                                          <p:spTgt spid="12903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9030"/>
                                        </p:tgtEl>
                                        <p:attrNameLst>
                                          <p:attrName>style.visibility</p:attrName>
                                        </p:attrNameLst>
                                      </p:cBhvr>
                                      <p:to>
                                        <p:strVal val="visible"/>
                                      </p:to>
                                    </p:set>
                                    <p:animEffect transition="in" filter="wipe(down)">
                                      <p:cBhvr>
                                        <p:cTn id="13" dur="500"/>
                                        <p:tgtEl>
                                          <p:spTgt spid="12903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29033"/>
                                        </p:tgtEl>
                                        <p:attrNameLst>
                                          <p:attrName>style.visibility</p:attrName>
                                        </p:attrNameLst>
                                      </p:cBhvr>
                                      <p:to>
                                        <p:strVal val="visible"/>
                                      </p:to>
                                    </p:set>
                                    <p:animEffect transition="in" filter="wipe(down)">
                                      <p:cBhvr>
                                        <p:cTn id="16" dur="500"/>
                                        <p:tgtEl>
                                          <p:spTgt spid="1290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animBg="1"/>
      <p:bldP spid="129030" grpId="0" animBg="1"/>
      <p:bldP spid="129032" grpId="0" animBg="1"/>
      <p:bldP spid="12903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17505" y="2089150"/>
            <a:ext cx="7338391" cy="4267200"/>
          </a:xfrm>
          <a:prstGeom prst="round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dirty="0">
                <a:ln w="0"/>
                <a:solidFill>
                  <a:schemeClr val="accent1"/>
                </a:solidFill>
                <a:effectLst>
                  <a:outerShdw blurRad="38100" dist="25400" dir="5400000" algn="ctr" rotWithShape="0">
                    <a:srgbClr val="6E747A">
                      <a:alpha val="43000"/>
                    </a:srgbClr>
                  </a:outerShdw>
                </a:effectLst>
              </a:rPr>
              <a:t>Every Surah begins with Allah’s name </a:t>
            </a:r>
          </a:p>
          <a:p>
            <a:pPr algn="ctr"/>
            <a:r>
              <a:rPr lang="en-US" sz="5400" dirty="0">
                <a:ln w="0"/>
                <a:solidFill>
                  <a:schemeClr val="accent1"/>
                </a:solidFill>
                <a:effectLst>
                  <a:outerShdw blurRad="38100" dist="25400" dir="5400000" algn="ctr" rotWithShape="0">
                    <a:srgbClr val="6E747A">
                      <a:alpha val="43000"/>
                    </a:srgbClr>
                  </a:outerShdw>
                </a:effectLst>
              </a:rPr>
              <a:t>RAHMAN and RAHIM</a:t>
            </a:r>
          </a:p>
          <a:p>
            <a:pPr algn="ctr"/>
            <a:endParaRPr lang="en-US" sz="3600" dirty="0">
              <a:ln w="0"/>
              <a:solidFill>
                <a:schemeClr val="accent1"/>
              </a:solidFill>
              <a:effectLst>
                <a:outerShdw blurRad="38100" dist="25400" dir="5400000" algn="ctr" rotWithShape="0">
                  <a:srgbClr val="6E747A">
                    <a:alpha val="43000"/>
                  </a:srgbClr>
                </a:outerShdw>
              </a:effectLst>
            </a:endParaRPr>
          </a:p>
          <a:p>
            <a:pPr algn="ctr"/>
            <a:endParaRPr lang="en-US" sz="3200" dirty="0">
              <a:ln w="0"/>
              <a:solidFill>
                <a:schemeClr val="accent1"/>
              </a:solidFill>
              <a:effectLst>
                <a:outerShdw blurRad="38100" dist="25400" dir="5400000" algn="ctr" rotWithShape="0">
                  <a:srgbClr val="6E747A">
                    <a:alpha val="43000"/>
                  </a:srgbClr>
                </a:outerShdw>
              </a:effectLst>
            </a:endParaRPr>
          </a:p>
          <a:p>
            <a:pPr algn="ctr"/>
            <a:endParaRPr lang="en-US" sz="3200" dirty="0">
              <a:ln w="0"/>
              <a:solidFill>
                <a:schemeClr val="accent1"/>
              </a:solidFill>
              <a:effectLst>
                <a:outerShdw blurRad="38100" dist="25400" dir="5400000" algn="ctr" rotWithShape="0">
                  <a:srgbClr val="6E747A">
                    <a:alpha val="43000"/>
                  </a:srgbClr>
                </a:outerShdw>
              </a:effectLst>
            </a:endParaRPr>
          </a:p>
        </p:txBody>
      </p:sp>
      <p:sp>
        <p:nvSpPr>
          <p:cNvPr id="4" name="TextBox 3"/>
          <p:cNvSpPr txBox="1"/>
          <p:nvPr/>
        </p:nvSpPr>
        <p:spPr>
          <a:xfrm>
            <a:off x="2989161" y="4876801"/>
            <a:ext cx="6595075" cy="830997"/>
          </a:xfrm>
          <a:prstGeom prst="rect">
            <a:avLst/>
          </a:prstGeom>
          <a:noFill/>
        </p:spPr>
        <p:txBody>
          <a:bodyPr wrap="none" rtlCol="0">
            <a:spAutoFit/>
          </a:bodyPr>
          <a:lstStyle/>
          <a:p>
            <a:r>
              <a:rPr lang="en-US" sz="4800" b="1" dirty="0">
                <a:solidFill>
                  <a:srgbClr val="F29892"/>
                </a:solidFill>
                <a:latin typeface="Bookman Old Style" pitchFamily="18" charset="0"/>
              </a:rPr>
              <a:t>Is it not a Blessing?</a:t>
            </a:r>
          </a:p>
        </p:txBody>
      </p:sp>
      <p:pic>
        <p:nvPicPr>
          <p:cNvPr id="5" name="Picture 4"/>
          <p:cNvPicPr>
            <a:picLocks noChangeAspect="1"/>
          </p:cNvPicPr>
          <p:nvPr/>
        </p:nvPicPr>
        <p:blipFill>
          <a:blip r:embed="rId3"/>
          <a:stretch>
            <a:fillRect/>
          </a:stretch>
        </p:blipFill>
        <p:spPr>
          <a:xfrm>
            <a:off x="2415402" y="-146304"/>
            <a:ext cx="7742591" cy="2651990"/>
          </a:xfrm>
          <a:prstGeom prst="rect">
            <a:avLst/>
          </a:prstGeom>
        </p:spPr>
      </p:pic>
    </p:spTree>
    <p:extLst>
      <p:ext uri="{BB962C8B-B14F-4D97-AF65-F5344CB8AC3E}">
        <p14:creationId xmlns:p14="http://schemas.microsoft.com/office/powerpoint/2010/main" val="1605673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590" y="28000"/>
            <a:ext cx="5622036" cy="56220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9091" t="11637" r="21636" b="21454"/>
          <a:stretch/>
        </p:blipFill>
        <p:spPr>
          <a:xfrm>
            <a:off x="5971794" y="2839018"/>
            <a:ext cx="6220206" cy="3949640"/>
          </a:xfrm>
          <a:prstGeom prst="rect">
            <a:avLst/>
          </a:prstGeom>
        </p:spPr>
      </p:pic>
    </p:spTree>
    <p:extLst>
      <p:ext uri="{BB962C8B-B14F-4D97-AF65-F5344CB8AC3E}">
        <p14:creationId xmlns:p14="http://schemas.microsoft.com/office/powerpoint/2010/main" val="38050878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382786" y="4706224"/>
            <a:ext cx="4798025" cy="2042232"/>
          </a:xfrm>
          <a:prstGeom prst="rect">
            <a:avLst/>
          </a:prstGeom>
          <a:solidFill>
            <a:srgbClr val="F29892"/>
          </a:solidFill>
        </p:spPr>
        <p:txBody>
          <a:bodyPr wrap="square">
            <a:spAutoFit/>
          </a:bodyPr>
          <a:lstStyle/>
          <a:p>
            <a:pPr algn="ctr" rtl="1">
              <a:defRPr/>
            </a:pPr>
            <a:endParaRPr lang="ur-PK" sz="3200" dirty="0">
              <a:solidFill>
                <a:srgbClr val="4E0A36"/>
              </a:solidFill>
              <a:latin typeface="Jameel Noori Nastaleeq" panose="02000503000000020004" pitchFamily="2" charset="-78"/>
              <a:cs typeface="Jameel Noori Nastaleeq" panose="02000503000000020004" pitchFamily="2" charset="-78"/>
            </a:endParaRPr>
          </a:p>
        </p:txBody>
      </p:sp>
      <p:sp>
        <p:nvSpPr>
          <p:cNvPr id="21" name="Rectangle 20"/>
          <p:cNvSpPr/>
          <p:nvPr/>
        </p:nvSpPr>
        <p:spPr>
          <a:xfrm>
            <a:off x="6394231" y="4641323"/>
            <a:ext cx="4798025" cy="2042232"/>
          </a:xfrm>
          <a:prstGeom prst="rect">
            <a:avLst/>
          </a:prstGeom>
          <a:solidFill>
            <a:srgbClr val="F29892"/>
          </a:solidFill>
        </p:spPr>
        <p:txBody>
          <a:bodyPr wrap="square">
            <a:spAutoFit/>
          </a:bodyPr>
          <a:lstStyle/>
          <a:p>
            <a:pPr algn="ctr" rtl="1">
              <a:defRPr/>
            </a:pPr>
            <a:endParaRPr lang="ur-PK" sz="3200" dirty="0">
              <a:solidFill>
                <a:srgbClr val="4E0A36"/>
              </a:solidFill>
              <a:latin typeface="Jameel Noori Nastaleeq" panose="02000503000000020004" pitchFamily="2" charset="-78"/>
              <a:cs typeface="Jameel Noori Nastaleeq" panose="02000503000000020004" pitchFamily="2" charset="-78"/>
            </a:endParaRPr>
          </a:p>
        </p:txBody>
      </p:sp>
      <p:sp>
        <p:nvSpPr>
          <p:cNvPr id="4" name="Down Arrow 3"/>
          <p:cNvSpPr/>
          <p:nvPr/>
        </p:nvSpPr>
        <p:spPr>
          <a:xfrm rot="2231572">
            <a:off x="5219125" y="1000161"/>
            <a:ext cx="484632" cy="1331707"/>
          </a:xfrm>
          <a:prstGeom prst="downArrow">
            <a:avLst/>
          </a:prstGeom>
          <a:solidFill>
            <a:srgbClr val="F658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19467894">
            <a:off x="6310326" y="1018182"/>
            <a:ext cx="484632" cy="1242897"/>
          </a:xfrm>
          <a:prstGeom prst="downArrow">
            <a:avLst/>
          </a:prstGeom>
          <a:solidFill>
            <a:srgbClr val="F658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4882307" y="75164"/>
            <a:ext cx="2451010" cy="1015663"/>
          </a:xfrm>
          <a:prstGeom prst="rect">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wrap="square">
            <a:spAutoFit/>
          </a:bodyPr>
          <a:lstStyle/>
          <a:p>
            <a:endParaRPr lang="en-GB" sz="6000" dirty="0">
              <a:solidFill>
                <a:schemeClr val="bg1"/>
              </a:solidFill>
              <a:latin typeface="Attari_Quraan_Word" panose="02000000000000000000" pitchFamily="2" charset="-78"/>
              <a:cs typeface="Attari_Quraan_Word" panose="02000000000000000000" pitchFamily="2" charset="-78"/>
            </a:endParaRPr>
          </a:p>
        </p:txBody>
      </p:sp>
      <p:sp>
        <p:nvSpPr>
          <p:cNvPr id="3" name="TextBox 2"/>
          <p:cNvSpPr txBox="1"/>
          <p:nvPr/>
        </p:nvSpPr>
        <p:spPr>
          <a:xfrm>
            <a:off x="2478157" y="2166610"/>
            <a:ext cx="2747674" cy="646331"/>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600" dirty="0"/>
              <a:t>ALL PRAISE</a:t>
            </a:r>
          </a:p>
        </p:txBody>
      </p:sp>
      <p:sp>
        <p:nvSpPr>
          <p:cNvPr id="6" name="TextBox 5"/>
          <p:cNvSpPr txBox="1"/>
          <p:nvPr/>
        </p:nvSpPr>
        <p:spPr>
          <a:xfrm>
            <a:off x="6673632" y="2206792"/>
            <a:ext cx="2801673" cy="646331"/>
          </a:xfrm>
          <a:prstGeom prst="rect">
            <a:avLst/>
          </a:prstGeom>
          <a:solidFill>
            <a:schemeClr val="accent3">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3600" dirty="0"/>
              <a:t>GRATITUDE</a:t>
            </a:r>
          </a:p>
        </p:txBody>
      </p:sp>
      <p:sp>
        <p:nvSpPr>
          <p:cNvPr id="7" name="TextBox 6"/>
          <p:cNvSpPr txBox="1"/>
          <p:nvPr/>
        </p:nvSpPr>
        <p:spPr>
          <a:xfrm>
            <a:off x="4265836" y="2582108"/>
            <a:ext cx="838200" cy="1569660"/>
          </a:xfrm>
          <a:prstGeom prst="rect">
            <a:avLst/>
          </a:prstGeom>
          <a:noFill/>
        </p:spPr>
        <p:txBody>
          <a:bodyPr wrap="square" rtlCol="0">
            <a:spAutoFit/>
          </a:bodyPr>
          <a:lstStyle/>
          <a:p>
            <a:r>
              <a:rPr lang="en-GB" sz="9600" dirty="0">
                <a:ln w="0"/>
                <a:solidFill>
                  <a:schemeClr val="accent1"/>
                </a:solidFill>
                <a:effectLst>
                  <a:outerShdw blurRad="38100" dist="25400" dir="5400000" algn="ctr" rotWithShape="0">
                    <a:srgbClr val="6E747A">
                      <a:alpha val="43000"/>
                    </a:srgbClr>
                  </a:outerShdw>
                </a:effectLst>
              </a:rPr>
              <a:t>?</a:t>
            </a:r>
          </a:p>
        </p:txBody>
      </p:sp>
      <p:sp>
        <p:nvSpPr>
          <p:cNvPr id="8" name="Rectangle 7"/>
          <p:cNvSpPr/>
          <p:nvPr/>
        </p:nvSpPr>
        <p:spPr>
          <a:xfrm>
            <a:off x="7543801" y="2560304"/>
            <a:ext cx="761747" cy="1569660"/>
          </a:xfrm>
          <a:prstGeom prst="rect">
            <a:avLst/>
          </a:prstGeom>
        </p:spPr>
        <p:txBody>
          <a:bodyPr wrap="none">
            <a:spAutoFit/>
          </a:bodyPr>
          <a:lstStyle/>
          <a:p>
            <a:r>
              <a:rPr lang="en-GB" sz="9600" dirty="0">
                <a:ln w="0"/>
                <a:solidFill>
                  <a:schemeClr val="accent1"/>
                </a:solidFill>
                <a:effectLst>
                  <a:outerShdw blurRad="38100" dist="25400" dir="5400000" algn="ctr" rotWithShape="0">
                    <a:srgbClr val="6E747A">
                      <a:alpha val="43000"/>
                    </a:srgbClr>
                  </a:outerShdw>
                </a:effectLst>
              </a:rPr>
              <a:t>?</a:t>
            </a:r>
          </a:p>
        </p:txBody>
      </p:sp>
      <p:sp>
        <p:nvSpPr>
          <p:cNvPr id="9" name="TextBox 8"/>
          <p:cNvSpPr txBox="1"/>
          <p:nvPr/>
        </p:nvSpPr>
        <p:spPr>
          <a:xfrm>
            <a:off x="1609168" y="3543273"/>
            <a:ext cx="4419600" cy="1015663"/>
          </a:xfrm>
          <a:prstGeom prst="rect">
            <a:avLst/>
          </a:prstGeom>
          <a:blipFill>
            <a:blip r:embed="rId3" cstate="print"/>
            <a:tile tx="0" ty="0" sx="100000" sy="100000" flip="none" algn="tl"/>
          </a:blipFill>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000" b="1" dirty="0">
                <a:solidFill>
                  <a:srgbClr val="4E0A36"/>
                </a:solidFill>
              </a:rPr>
              <a:t>By knowing HIM through his CREATIONS(sign) and HIS Attributes of</a:t>
            </a:r>
          </a:p>
        </p:txBody>
      </p:sp>
      <p:sp>
        <p:nvSpPr>
          <p:cNvPr id="10" name="TextBox 9"/>
          <p:cNvSpPr txBox="1"/>
          <p:nvPr/>
        </p:nvSpPr>
        <p:spPr>
          <a:xfrm>
            <a:off x="6639764" y="3836621"/>
            <a:ext cx="3779758" cy="707886"/>
          </a:xfrm>
          <a:prstGeom prst="rect">
            <a:avLst/>
          </a:prstGeom>
          <a:blipFill>
            <a:blip r:embed="rId3" cstate="print"/>
            <a:tile tx="0" ty="0" sx="100000" sy="100000" flip="none" algn="tl"/>
          </a:blipFill>
          <a:ln>
            <a:solidFill>
              <a:schemeClr val="accent2">
                <a:lumMod val="50000"/>
              </a:schemeClr>
            </a:solidFill>
          </a:ln>
        </p:spPr>
        <p:txBody>
          <a:bodyPr wrap="square" rtlCol="0">
            <a:spAutoFit/>
          </a:bodyPr>
          <a:lstStyle/>
          <a:p>
            <a:pPr algn="ctr"/>
            <a:r>
              <a:rPr lang="en-GB" sz="2000" b="1" dirty="0">
                <a:solidFill>
                  <a:srgbClr val="4E0A36"/>
                </a:solidFill>
              </a:rPr>
              <a:t>By thanking HIM of</a:t>
            </a:r>
          </a:p>
          <a:p>
            <a:pPr algn="ctr"/>
            <a:r>
              <a:rPr lang="en-GB" sz="2000" b="1" dirty="0">
                <a:solidFill>
                  <a:srgbClr val="4E0A36"/>
                </a:solidFill>
              </a:rPr>
              <a:t> all the things HE gave us</a:t>
            </a:r>
          </a:p>
        </p:txBody>
      </p:sp>
      <p:sp>
        <p:nvSpPr>
          <p:cNvPr id="15" name="TextBox 14"/>
          <p:cNvSpPr txBox="1"/>
          <p:nvPr/>
        </p:nvSpPr>
        <p:spPr>
          <a:xfrm>
            <a:off x="5189225" y="2184929"/>
            <a:ext cx="1593831" cy="769441"/>
          </a:xfrm>
          <a:prstGeom prst="rect">
            <a:avLst/>
          </a:prstGeom>
          <a:noFill/>
        </p:spPr>
        <p:txBody>
          <a:bodyPr wrap="square" rtlCol="0">
            <a:spAutoFit/>
          </a:bodyPr>
          <a:lstStyle/>
          <a:p>
            <a:pPr algn="ctr"/>
            <a:r>
              <a:rPr lang="en-GB" sz="4400" dirty="0">
                <a:latin typeface="Eras Demi ITC" panose="020B0805030504020804" pitchFamily="34" charset="0"/>
              </a:rPr>
              <a:t>WHY</a:t>
            </a:r>
          </a:p>
        </p:txBody>
      </p:sp>
      <p:sp>
        <p:nvSpPr>
          <p:cNvPr id="16" name="TextBox 15"/>
          <p:cNvSpPr txBox="1"/>
          <p:nvPr/>
        </p:nvSpPr>
        <p:spPr>
          <a:xfrm>
            <a:off x="5326784" y="2840631"/>
            <a:ext cx="1550424" cy="707886"/>
          </a:xfrm>
          <a:prstGeom prst="rect">
            <a:avLst/>
          </a:prstGeom>
          <a:noFill/>
        </p:spPr>
        <p:txBody>
          <a:bodyPr wrap="none" rtlCol="0">
            <a:spAutoFit/>
          </a:bodyPr>
          <a:lstStyle/>
          <a:p>
            <a:r>
              <a:rPr lang="en-GB" sz="4000" dirty="0">
                <a:latin typeface="Eras Demi ITC" panose="020B0805030504020804" pitchFamily="34" charset="0"/>
              </a:rPr>
              <a:t>HOW</a:t>
            </a:r>
          </a:p>
        </p:txBody>
      </p:sp>
      <p:pic>
        <p:nvPicPr>
          <p:cNvPr id="12" name="Picture 11"/>
          <p:cNvPicPr>
            <a:picLocks noChangeAspect="1"/>
          </p:cNvPicPr>
          <p:nvPr/>
        </p:nvPicPr>
        <p:blipFill>
          <a:blip r:embed="rId4"/>
          <a:stretch>
            <a:fillRect/>
          </a:stretch>
        </p:blipFill>
        <p:spPr>
          <a:xfrm>
            <a:off x="4501657" y="-222138"/>
            <a:ext cx="3200677" cy="1603387"/>
          </a:xfrm>
          <a:prstGeom prst="rect">
            <a:avLst/>
          </a:prstGeom>
        </p:spPr>
      </p:pic>
      <p:pic>
        <p:nvPicPr>
          <p:cNvPr id="17" name="Picture 16"/>
          <p:cNvPicPr>
            <a:picLocks noChangeAspect="1"/>
          </p:cNvPicPr>
          <p:nvPr/>
        </p:nvPicPr>
        <p:blipFill>
          <a:blip r:embed="rId5"/>
          <a:stretch>
            <a:fillRect/>
          </a:stretch>
        </p:blipFill>
        <p:spPr>
          <a:xfrm>
            <a:off x="6673632" y="4564754"/>
            <a:ext cx="4115157" cy="963251"/>
          </a:xfrm>
          <a:prstGeom prst="rect">
            <a:avLst/>
          </a:prstGeom>
        </p:spPr>
      </p:pic>
      <p:pic>
        <p:nvPicPr>
          <p:cNvPr id="18" name="Picture 17"/>
          <p:cNvPicPr>
            <a:picLocks noChangeAspect="1"/>
          </p:cNvPicPr>
          <p:nvPr/>
        </p:nvPicPr>
        <p:blipFill>
          <a:blip r:embed="rId6"/>
          <a:stretch>
            <a:fillRect/>
          </a:stretch>
        </p:blipFill>
        <p:spPr>
          <a:xfrm>
            <a:off x="6783056" y="5196435"/>
            <a:ext cx="3907875" cy="963251"/>
          </a:xfrm>
          <a:prstGeom prst="rect">
            <a:avLst/>
          </a:prstGeom>
        </p:spPr>
      </p:pic>
      <p:pic>
        <p:nvPicPr>
          <p:cNvPr id="19" name="Picture 18"/>
          <p:cNvPicPr>
            <a:picLocks noChangeAspect="1"/>
          </p:cNvPicPr>
          <p:nvPr/>
        </p:nvPicPr>
        <p:blipFill>
          <a:blip r:embed="rId7"/>
          <a:stretch>
            <a:fillRect/>
          </a:stretch>
        </p:blipFill>
        <p:spPr>
          <a:xfrm>
            <a:off x="7543801" y="5774647"/>
            <a:ext cx="1896020" cy="963251"/>
          </a:xfrm>
          <a:prstGeom prst="rect">
            <a:avLst/>
          </a:prstGeom>
        </p:spPr>
      </p:pic>
      <p:pic>
        <p:nvPicPr>
          <p:cNvPr id="22" name="Picture 21"/>
          <p:cNvPicPr>
            <a:picLocks noChangeAspect="1"/>
          </p:cNvPicPr>
          <p:nvPr/>
        </p:nvPicPr>
        <p:blipFill>
          <a:blip r:embed="rId8"/>
          <a:stretch>
            <a:fillRect/>
          </a:stretch>
        </p:blipFill>
        <p:spPr>
          <a:xfrm>
            <a:off x="1323769" y="4739453"/>
            <a:ext cx="5005250" cy="902286"/>
          </a:xfrm>
          <a:prstGeom prst="rect">
            <a:avLst/>
          </a:prstGeom>
        </p:spPr>
      </p:pic>
      <p:pic>
        <p:nvPicPr>
          <p:cNvPr id="23" name="Picture 22"/>
          <p:cNvPicPr>
            <a:picLocks noChangeAspect="1"/>
          </p:cNvPicPr>
          <p:nvPr/>
        </p:nvPicPr>
        <p:blipFill>
          <a:blip r:embed="rId9"/>
          <a:stretch>
            <a:fillRect/>
          </a:stretch>
        </p:blipFill>
        <p:spPr>
          <a:xfrm>
            <a:off x="1236482" y="5248259"/>
            <a:ext cx="5169856" cy="902286"/>
          </a:xfrm>
          <a:prstGeom prst="rect">
            <a:avLst/>
          </a:prstGeom>
        </p:spPr>
      </p:pic>
      <p:pic>
        <p:nvPicPr>
          <p:cNvPr id="24" name="Picture 23"/>
          <p:cNvPicPr>
            <a:picLocks noChangeAspect="1"/>
          </p:cNvPicPr>
          <p:nvPr/>
        </p:nvPicPr>
        <p:blipFill>
          <a:blip r:embed="rId10"/>
          <a:stretch>
            <a:fillRect/>
          </a:stretch>
        </p:blipFill>
        <p:spPr>
          <a:xfrm>
            <a:off x="1272094" y="5744848"/>
            <a:ext cx="5093749" cy="842318"/>
          </a:xfrm>
          <a:prstGeom prst="rect">
            <a:avLst/>
          </a:prstGeom>
        </p:spPr>
      </p:pic>
      <p:pic>
        <p:nvPicPr>
          <p:cNvPr id="25" name="Picture 24"/>
          <p:cNvPicPr>
            <a:picLocks noChangeAspect="1"/>
          </p:cNvPicPr>
          <p:nvPr/>
        </p:nvPicPr>
        <p:blipFill>
          <a:blip r:embed="rId11"/>
          <a:stretch>
            <a:fillRect/>
          </a:stretch>
        </p:blipFill>
        <p:spPr>
          <a:xfrm>
            <a:off x="1649117" y="6158739"/>
            <a:ext cx="4194412" cy="902286"/>
          </a:xfrm>
          <a:prstGeom prst="rect">
            <a:avLst/>
          </a:prstGeom>
        </p:spPr>
      </p:pic>
    </p:spTree>
    <p:extLst>
      <p:ext uri="{BB962C8B-B14F-4D97-AF65-F5344CB8AC3E}">
        <p14:creationId xmlns:p14="http://schemas.microsoft.com/office/powerpoint/2010/main" val="914655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arn(inVertical)">
                                      <p:cBhvr>
                                        <p:cTn id="44" dur="500"/>
                                        <p:tgtEl>
                                          <p:spTgt spid="25"/>
                                        </p:tgtEl>
                                      </p:cBhvr>
                                    </p:animEffect>
                                  </p:childTnLst>
                                </p:cTn>
                              </p:par>
                              <p:par>
                                <p:cTn id="45" presetID="16" presetClass="entr" presetSubtype="21"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par>
                                <p:cTn id="48" presetID="16" presetClass="entr" presetSubtype="21"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arn(inVertical)">
                                      <p:cBhvr>
                                        <p:cTn id="50" dur="500"/>
                                        <p:tgtEl>
                                          <p:spTgt spid="24"/>
                                        </p:tgtEl>
                                      </p:cBhvr>
                                    </p:animEffect>
                                  </p:childTnLst>
                                </p:cTn>
                              </p:par>
                              <p:par>
                                <p:cTn id="51" presetID="16" presetClass="entr" presetSubtype="21"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barn(inVertical)">
                                      <p:cBhvr>
                                        <p:cTn id="53" dur="500"/>
                                        <p:tgtEl>
                                          <p:spTgt spid="2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arn(inVertical)">
                                      <p:cBhvr>
                                        <p:cTn id="56" dur="500"/>
                                        <p:tgtEl>
                                          <p:spTgt spid="26"/>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barn(inVertical)">
                                      <p:cBhvr>
                                        <p:cTn id="5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1" grpId="0" animBg="1"/>
      <p:bldP spid="9" grpId="0" animBg="1"/>
      <p:bldP spid="10" grpId="0" animBg="1"/>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9496" y="1"/>
            <a:ext cx="7673008" cy="1323439"/>
          </a:xfrm>
          <a:prstGeom prst="rect">
            <a:avLst/>
          </a:prstGeom>
        </p:spPr>
        <p:txBody>
          <a:bodyPr wrap="square">
            <a:spAutoFit/>
          </a:bodyPr>
          <a:lstStyle/>
          <a:p>
            <a:pPr algn="ctr" defTabSz="914400">
              <a:defRPr/>
            </a:pPr>
            <a:r>
              <a:rPr lang="en-GB" sz="4000" kern="0" dirty="0">
                <a:solidFill>
                  <a:srgbClr val="F29892"/>
                </a:solidFill>
                <a:latin typeface="Eras Demi ITC" panose="020B0805030504020804" pitchFamily="34" charset="0"/>
                <a:ea typeface="+mj-ea"/>
                <a:cs typeface="+mj-cs"/>
              </a:rPr>
              <a:t>Praising, glorifying and magnifying Allah(</a:t>
            </a:r>
            <a:r>
              <a:rPr lang="en-GB" sz="4000" kern="0" dirty="0" err="1">
                <a:solidFill>
                  <a:srgbClr val="F29892"/>
                </a:solidFill>
                <a:latin typeface="Eras Demi ITC" panose="020B0805030504020804" pitchFamily="34" charset="0"/>
                <a:ea typeface="+mj-ea"/>
                <a:cs typeface="+mj-cs"/>
              </a:rPr>
              <a:t>swt</a:t>
            </a:r>
            <a:r>
              <a:rPr lang="en-GB" sz="4000" kern="0" dirty="0">
                <a:solidFill>
                  <a:srgbClr val="F29892"/>
                </a:solidFill>
                <a:latin typeface="Eras Demi ITC" panose="020B0805030504020804" pitchFamily="34" charset="0"/>
                <a:ea typeface="+mj-ea"/>
                <a:cs typeface="+mj-cs"/>
              </a:rPr>
              <a:t>) </a:t>
            </a:r>
            <a:endParaRPr lang="en-US" kern="0" dirty="0">
              <a:solidFill>
                <a:srgbClr val="F29892"/>
              </a:solidFill>
              <a:latin typeface="Eras Demi ITC" panose="020B0805030504020804" pitchFamily="34" charset="0"/>
            </a:endParaRPr>
          </a:p>
        </p:txBody>
      </p:sp>
      <p:pic>
        <p:nvPicPr>
          <p:cNvPr id="5" name="Picture 4"/>
          <p:cNvPicPr>
            <a:picLocks noChangeAspect="1"/>
          </p:cNvPicPr>
          <p:nvPr/>
        </p:nvPicPr>
        <p:blipFill>
          <a:blip r:embed="rId3"/>
          <a:stretch>
            <a:fillRect/>
          </a:stretch>
        </p:blipFill>
        <p:spPr>
          <a:xfrm>
            <a:off x="4179062" y="1178013"/>
            <a:ext cx="4096867" cy="1341236"/>
          </a:xfrm>
          <a:prstGeom prst="rect">
            <a:avLst/>
          </a:prstGeom>
        </p:spPr>
      </p:pic>
      <p:pic>
        <p:nvPicPr>
          <p:cNvPr id="7" name="Picture 6"/>
          <p:cNvPicPr>
            <a:picLocks noChangeAspect="1"/>
          </p:cNvPicPr>
          <p:nvPr/>
        </p:nvPicPr>
        <p:blipFill>
          <a:blip r:embed="rId4"/>
          <a:stretch>
            <a:fillRect/>
          </a:stretch>
        </p:blipFill>
        <p:spPr>
          <a:xfrm>
            <a:off x="191925" y="1895728"/>
            <a:ext cx="12162574" cy="1066892"/>
          </a:xfrm>
          <a:prstGeom prst="rect">
            <a:avLst/>
          </a:prstGeom>
        </p:spPr>
      </p:pic>
      <p:pic>
        <p:nvPicPr>
          <p:cNvPr id="8" name="Picture 7"/>
          <p:cNvPicPr>
            <a:picLocks noChangeAspect="1"/>
          </p:cNvPicPr>
          <p:nvPr/>
        </p:nvPicPr>
        <p:blipFill>
          <a:blip r:embed="rId5"/>
          <a:stretch>
            <a:fillRect/>
          </a:stretch>
        </p:blipFill>
        <p:spPr>
          <a:xfrm>
            <a:off x="-98387" y="2559343"/>
            <a:ext cx="12107705" cy="1066892"/>
          </a:xfrm>
          <a:prstGeom prst="rect">
            <a:avLst/>
          </a:prstGeom>
        </p:spPr>
      </p:pic>
      <p:pic>
        <p:nvPicPr>
          <p:cNvPr id="9" name="Picture 8"/>
          <p:cNvPicPr>
            <a:picLocks noChangeAspect="1"/>
          </p:cNvPicPr>
          <p:nvPr/>
        </p:nvPicPr>
        <p:blipFill>
          <a:blip r:embed="rId6"/>
          <a:stretch>
            <a:fillRect/>
          </a:stretch>
        </p:blipFill>
        <p:spPr>
          <a:xfrm>
            <a:off x="-9243" y="3335416"/>
            <a:ext cx="12327180" cy="1066892"/>
          </a:xfrm>
          <a:prstGeom prst="rect">
            <a:avLst/>
          </a:prstGeom>
        </p:spPr>
      </p:pic>
      <p:pic>
        <p:nvPicPr>
          <p:cNvPr id="10" name="Picture 9"/>
          <p:cNvPicPr>
            <a:picLocks noChangeAspect="1"/>
          </p:cNvPicPr>
          <p:nvPr/>
        </p:nvPicPr>
        <p:blipFill>
          <a:blip r:embed="rId7"/>
          <a:stretch>
            <a:fillRect/>
          </a:stretch>
        </p:blipFill>
        <p:spPr>
          <a:xfrm>
            <a:off x="124863" y="4171849"/>
            <a:ext cx="12229636" cy="1066892"/>
          </a:xfrm>
          <a:prstGeom prst="rect">
            <a:avLst/>
          </a:prstGeom>
        </p:spPr>
      </p:pic>
      <p:pic>
        <p:nvPicPr>
          <p:cNvPr id="11" name="Picture 10"/>
          <p:cNvPicPr>
            <a:picLocks noChangeAspect="1"/>
          </p:cNvPicPr>
          <p:nvPr/>
        </p:nvPicPr>
        <p:blipFill>
          <a:blip r:embed="rId8"/>
          <a:stretch>
            <a:fillRect/>
          </a:stretch>
        </p:blipFill>
        <p:spPr>
          <a:xfrm>
            <a:off x="137061" y="4851489"/>
            <a:ext cx="12254022" cy="1066892"/>
          </a:xfrm>
          <a:prstGeom prst="rect">
            <a:avLst/>
          </a:prstGeom>
        </p:spPr>
      </p:pic>
      <p:pic>
        <p:nvPicPr>
          <p:cNvPr id="12" name="Picture 11"/>
          <p:cNvPicPr>
            <a:picLocks noChangeAspect="1"/>
          </p:cNvPicPr>
          <p:nvPr/>
        </p:nvPicPr>
        <p:blipFill>
          <a:blip r:embed="rId9"/>
          <a:stretch>
            <a:fillRect/>
          </a:stretch>
        </p:blipFill>
        <p:spPr>
          <a:xfrm>
            <a:off x="364741" y="5384580"/>
            <a:ext cx="11754107" cy="1066892"/>
          </a:xfrm>
          <a:prstGeom prst="rect">
            <a:avLst/>
          </a:prstGeom>
        </p:spPr>
      </p:pic>
      <p:pic>
        <p:nvPicPr>
          <p:cNvPr id="13" name="Picture 12"/>
          <p:cNvPicPr>
            <a:picLocks noChangeAspect="1"/>
          </p:cNvPicPr>
          <p:nvPr/>
        </p:nvPicPr>
        <p:blipFill>
          <a:blip r:embed="rId10"/>
          <a:stretch>
            <a:fillRect/>
          </a:stretch>
        </p:blipFill>
        <p:spPr>
          <a:xfrm>
            <a:off x="1779133" y="6080373"/>
            <a:ext cx="8961897" cy="1066892"/>
          </a:xfrm>
          <a:prstGeom prst="rect">
            <a:avLst/>
          </a:prstGeom>
        </p:spPr>
      </p:pic>
      <p:pic>
        <p:nvPicPr>
          <p:cNvPr id="14" name="Picture 13"/>
          <p:cNvPicPr>
            <a:picLocks noChangeAspect="1"/>
          </p:cNvPicPr>
          <p:nvPr/>
        </p:nvPicPr>
        <p:blipFill>
          <a:blip r:embed="rId11"/>
          <a:stretch>
            <a:fillRect/>
          </a:stretch>
        </p:blipFill>
        <p:spPr>
          <a:xfrm>
            <a:off x="443989" y="6364181"/>
            <a:ext cx="1310754" cy="493819"/>
          </a:xfrm>
          <a:prstGeom prst="rect">
            <a:avLst/>
          </a:prstGeom>
        </p:spPr>
      </p:pic>
    </p:spTree>
    <p:extLst>
      <p:ext uri="{BB962C8B-B14F-4D97-AF65-F5344CB8AC3E}">
        <p14:creationId xmlns:p14="http://schemas.microsoft.com/office/powerpoint/2010/main" val="84217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par>
                                <p:cTn id="26" presetID="2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par>
                                <p:cTn id="32" presetID="22" presetClass="entr" presetSubtype="4"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5912"/>
          <a:stretch/>
        </p:blipFill>
        <p:spPr>
          <a:xfrm>
            <a:off x="4631638" y="0"/>
            <a:ext cx="4325112"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660017" cy="6858000"/>
          </a:xfrm>
          <a:prstGeom prst="rect">
            <a:avLst/>
          </a:prstGeom>
        </p:spPr>
      </p:pic>
      <p:sp>
        <p:nvSpPr>
          <p:cNvPr id="2" name="Rectangle 1"/>
          <p:cNvSpPr/>
          <p:nvPr/>
        </p:nvSpPr>
        <p:spPr>
          <a:xfrm>
            <a:off x="1198904" y="231656"/>
            <a:ext cx="2355132" cy="1569660"/>
          </a:xfrm>
          <a:prstGeom prst="rect">
            <a:avLst/>
          </a:prstGeom>
        </p:spPr>
        <p:txBody>
          <a:bodyPr wrap="none">
            <a:spAutoFit/>
          </a:bodyPr>
          <a:lstStyle/>
          <a:p>
            <a:pPr defTabSz="914400"/>
            <a:r>
              <a:rPr lang="en-US" sz="9600" dirty="0">
                <a:effectLst>
                  <a:outerShdw blurRad="38100" dist="38100" dir="2700000" algn="tl">
                    <a:srgbClr val="000000">
                      <a:alpha val="43137"/>
                    </a:srgbClr>
                  </a:outerShdw>
                </a:effectLst>
                <a:latin typeface="Bauhaus 93" pitchFamily="82" charset="0"/>
              </a:rPr>
              <a:t>RAB</a:t>
            </a:r>
          </a:p>
        </p:txBody>
      </p:sp>
      <p:sp>
        <p:nvSpPr>
          <p:cNvPr id="4" name="Rectangle 3"/>
          <p:cNvSpPr/>
          <p:nvPr/>
        </p:nvSpPr>
        <p:spPr>
          <a:xfrm>
            <a:off x="121301" y="1498946"/>
            <a:ext cx="4344935" cy="2308324"/>
          </a:xfrm>
          <a:prstGeom prst="rect">
            <a:avLst/>
          </a:prstGeom>
        </p:spPr>
        <p:txBody>
          <a:bodyPr wrap="square">
            <a:spAutoFit/>
          </a:bodyPr>
          <a:lstStyle/>
          <a:p>
            <a:pPr algn="ctr" defTabSz="914400">
              <a:lnSpc>
                <a:spcPct val="80000"/>
              </a:lnSpc>
            </a:pPr>
            <a:r>
              <a:rPr lang="en-US" sz="3600" dirty="0" smtClean="0">
                <a:solidFill>
                  <a:srgbClr val="002060"/>
                </a:solidFill>
                <a:effectLst>
                  <a:glow rad="63500">
                    <a:schemeClr val="accent1">
                      <a:satMod val="175000"/>
                      <a:alpha val="40000"/>
                    </a:schemeClr>
                  </a:glow>
                  <a:outerShdw blurRad="38100" dist="38100" dir="2700000" algn="tl">
                    <a:srgbClr val="000000">
                      <a:alpha val="43137"/>
                    </a:srgbClr>
                  </a:outerShdw>
                </a:effectLst>
                <a:latin typeface="Eras Demi ITC" panose="020B0805030504020804" pitchFamily="34" charset="0"/>
              </a:rPr>
              <a:t>Maintaining</a:t>
            </a:r>
          </a:p>
          <a:p>
            <a:pPr algn="ctr" defTabSz="914400">
              <a:lnSpc>
                <a:spcPct val="80000"/>
              </a:lnSpc>
            </a:pPr>
            <a:r>
              <a:rPr lang="en-US" sz="3600" dirty="0" smtClean="0">
                <a:solidFill>
                  <a:srgbClr val="002060"/>
                </a:solidFill>
                <a:effectLst>
                  <a:glow rad="63500">
                    <a:schemeClr val="accent1">
                      <a:satMod val="175000"/>
                      <a:alpha val="40000"/>
                    </a:schemeClr>
                  </a:glow>
                  <a:outerShdw blurRad="38100" dist="38100" dir="2700000" algn="tl">
                    <a:srgbClr val="000000">
                      <a:alpha val="43137"/>
                    </a:srgbClr>
                  </a:outerShdw>
                </a:effectLst>
                <a:latin typeface="Eras Demi ITC" panose="020B0805030504020804" pitchFamily="34" charset="0"/>
              </a:rPr>
              <a:t> </a:t>
            </a:r>
            <a:r>
              <a:rPr lang="en-US" sz="3600" dirty="0">
                <a:solidFill>
                  <a:srgbClr val="002060"/>
                </a:solidFill>
                <a:effectLst>
                  <a:glow rad="63500">
                    <a:schemeClr val="accent1">
                      <a:satMod val="175000"/>
                      <a:alpha val="40000"/>
                    </a:schemeClr>
                  </a:glow>
                  <a:outerShdw blurRad="38100" dist="38100" dir="2700000" algn="tl">
                    <a:srgbClr val="000000">
                      <a:alpha val="43137"/>
                    </a:srgbClr>
                  </a:outerShdw>
                </a:effectLst>
                <a:latin typeface="Eras Demi ITC" panose="020B0805030504020804" pitchFamily="34" charset="0"/>
              </a:rPr>
              <a:t>your existence and</a:t>
            </a:r>
            <a:r>
              <a:rPr lang="ur-PK" sz="3600" dirty="0">
                <a:solidFill>
                  <a:srgbClr val="002060"/>
                </a:solidFill>
                <a:effectLst>
                  <a:glow rad="63500">
                    <a:schemeClr val="accent1">
                      <a:satMod val="175000"/>
                      <a:alpha val="40000"/>
                    </a:schemeClr>
                  </a:glow>
                  <a:outerShdw blurRad="38100" dist="38100" dir="2700000" algn="tl">
                    <a:srgbClr val="000000">
                      <a:alpha val="43137"/>
                    </a:srgbClr>
                  </a:outerShdw>
                </a:effectLst>
                <a:latin typeface="Eras Demi ITC" panose="020B0805030504020804" pitchFamily="34" charset="0"/>
              </a:rPr>
              <a:t> </a:t>
            </a:r>
            <a:r>
              <a:rPr lang="en-US" sz="3600" dirty="0">
                <a:solidFill>
                  <a:srgbClr val="002060"/>
                </a:solidFill>
                <a:effectLst>
                  <a:glow rad="63500">
                    <a:schemeClr val="accent1">
                      <a:satMod val="175000"/>
                      <a:alpha val="40000"/>
                    </a:schemeClr>
                  </a:glow>
                  <a:outerShdw blurRad="38100" dist="38100" dir="2700000" algn="tl">
                    <a:srgbClr val="000000">
                      <a:alpha val="43137"/>
                    </a:srgbClr>
                  </a:outerShdw>
                </a:effectLst>
                <a:latin typeface="Eras Demi ITC" panose="020B0805030504020804" pitchFamily="34" charset="0"/>
              </a:rPr>
              <a:t>Nourishing us to the state of perfection </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303" t="-14391" r="-2303" b="14391"/>
          <a:stretch/>
        </p:blipFill>
        <p:spPr>
          <a:xfrm>
            <a:off x="8956750" y="-344092"/>
            <a:ext cx="3235250" cy="2997200"/>
          </a:xfrm>
          <a:prstGeom prst="rect">
            <a:avLst/>
          </a:prstGeom>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16505" r="16862" b="6128"/>
          <a:stretch/>
        </p:blipFill>
        <p:spPr>
          <a:xfrm>
            <a:off x="8956750" y="2541029"/>
            <a:ext cx="3235250" cy="4316971"/>
          </a:xfrm>
          <a:prstGeom prst="rect">
            <a:avLst/>
          </a:prstGeom>
        </p:spPr>
      </p:pic>
    </p:spTree>
    <p:extLst>
      <p:ext uri="{BB962C8B-B14F-4D97-AF65-F5344CB8AC3E}">
        <p14:creationId xmlns:p14="http://schemas.microsoft.com/office/powerpoint/2010/main" val="415633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8851" y="1300366"/>
            <a:ext cx="7093149" cy="4563705"/>
          </a:xfrm>
          <a:prstGeom prst="rect">
            <a:avLst/>
          </a:prstGeom>
        </p:spPr>
      </p:pic>
      <p:pic>
        <p:nvPicPr>
          <p:cNvPr id="3" name="Picture 4" descr="http://2.bp.blogspot.com/-c2U3HUQZVy8/UV7KI2bodLI/AAAAAAAAA4g/DJEEmv-FmNY/s320/galaxy_universe-normal.jpg"/>
          <p:cNvPicPr>
            <a:picLocks noChangeAspect="1" noChangeArrowheads="1"/>
          </p:cNvPicPr>
          <p:nvPr/>
        </p:nvPicPr>
        <p:blipFill>
          <a:blip r:embed="rId4" cstate="print"/>
          <a:srcRect/>
          <a:stretch>
            <a:fillRect/>
          </a:stretch>
        </p:blipFill>
        <p:spPr bwMode="auto">
          <a:xfrm>
            <a:off x="0" y="1300367"/>
            <a:ext cx="5273615" cy="4563705"/>
          </a:xfrm>
          <a:prstGeom prst="rect">
            <a:avLst/>
          </a:prstGeom>
          <a:noFill/>
        </p:spPr>
      </p:pic>
      <p:sp>
        <p:nvSpPr>
          <p:cNvPr id="8" name="Rectangle 7"/>
          <p:cNvSpPr/>
          <p:nvPr/>
        </p:nvSpPr>
        <p:spPr>
          <a:xfrm>
            <a:off x="1930088" y="4887174"/>
            <a:ext cx="8050695" cy="2023118"/>
          </a:xfrm>
          <a:prstGeom prst="rect">
            <a:avLst/>
          </a:prstGeom>
        </p:spPr>
        <p:txBody>
          <a:bodyPr wrap="square">
            <a:spAutoFit/>
          </a:bodyPr>
          <a:lstStyle/>
          <a:p>
            <a:pPr algn="ctr" defTabSz="685800">
              <a:lnSpc>
                <a:spcPct val="90000"/>
              </a:lnSpc>
              <a:spcBef>
                <a:spcPts val="750"/>
              </a:spcBef>
            </a:pPr>
            <a:r>
              <a:rPr lang="en-GB" sz="600" b="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 </a:t>
            </a:r>
            <a:r>
              <a:rPr lang="en-GB" sz="6600" b="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Lord of the </a:t>
            </a:r>
          </a:p>
          <a:p>
            <a:pPr algn="ctr" defTabSz="685800">
              <a:lnSpc>
                <a:spcPct val="90000"/>
              </a:lnSpc>
              <a:spcBef>
                <a:spcPts val="750"/>
              </a:spcBef>
            </a:pPr>
            <a:r>
              <a:rPr lang="en-GB" sz="6600" b="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Universe</a:t>
            </a:r>
            <a:r>
              <a:rPr lang="en-GB" sz="600" b="1" dirty="0">
                <a:ln w="0"/>
                <a:solidFill>
                  <a:schemeClr val="accent1"/>
                </a:solidFill>
                <a:effectLst>
                  <a:outerShdw blurRad="38100" dist="25400" dir="5400000" algn="ctr" rotWithShape="0">
                    <a:srgbClr val="6E747A">
                      <a:alpha val="43000"/>
                    </a:srgbClr>
                  </a:outerShdw>
                </a:effectLst>
                <a:latin typeface="Bodoni MT" panose="02070603080606020203" pitchFamily="18" charset="0"/>
              </a:rPr>
              <a:t>' </a:t>
            </a:r>
          </a:p>
        </p:txBody>
      </p:sp>
      <p:pic>
        <p:nvPicPr>
          <p:cNvPr id="4" name="Picture 3"/>
          <p:cNvPicPr>
            <a:picLocks noChangeAspect="1"/>
          </p:cNvPicPr>
          <p:nvPr/>
        </p:nvPicPr>
        <p:blipFill>
          <a:blip r:embed="rId5"/>
          <a:stretch>
            <a:fillRect/>
          </a:stretch>
        </p:blipFill>
        <p:spPr>
          <a:xfrm>
            <a:off x="1939621" y="2329693"/>
            <a:ext cx="8888738" cy="3182388"/>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50093" t="35780" r="20542" b="38076"/>
          <a:stretch/>
        </p:blipFill>
        <p:spPr>
          <a:xfrm>
            <a:off x="3895645" y="1667990"/>
            <a:ext cx="3907291" cy="1803014"/>
          </a:xfrm>
          <a:prstGeom prst="rect">
            <a:avLst/>
          </a:prstGeom>
        </p:spPr>
      </p:pic>
    </p:spTree>
    <p:extLst>
      <p:ext uri="{BB962C8B-B14F-4D97-AF65-F5344CB8AC3E}">
        <p14:creationId xmlns:p14="http://schemas.microsoft.com/office/powerpoint/2010/main" val="16533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31424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637" t="2357" r="4204" b="5812"/>
          <a:stretch/>
        </p:blipFill>
        <p:spPr>
          <a:xfrm>
            <a:off x="1524000" y="0"/>
            <a:ext cx="9201874" cy="6858000"/>
          </a:xfrm>
          <a:prstGeom prst="rect">
            <a:avLst/>
          </a:prstGeom>
        </p:spPr>
      </p:pic>
    </p:spTree>
    <p:extLst>
      <p:ext uri="{BB962C8B-B14F-4D97-AF65-F5344CB8AC3E}">
        <p14:creationId xmlns:p14="http://schemas.microsoft.com/office/powerpoint/2010/main" val="591793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2942" y="922047"/>
            <a:ext cx="8269356" cy="1200329"/>
          </a:xfrm>
          <a:prstGeom prst="rect">
            <a:avLst/>
          </a:prstGeom>
        </p:spPr>
        <p:txBody>
          <a:bodyPr wrap="square">
            <a:spAutoFit/>
          </a:bodyPr>
          <a:lstStyle/>
          <a:p>
            <a:pPr algn="ctr"/>
            <a:r>
              <a:rPr lang="en-US" sz="3600" b="1" dirty="0">
                <a:solidFill>
                  <a:srgbClr val="F5AD78"/>
                </a:solidFill>
                <a:latin typeface="Calibri"/>
              </a:rPr>
              <a:t>The Most Gracious, </a:t>
            </a:r>
          </a:p>
          <a:p>
            <a:pPr algn="ctr"/>
            <a:r>
              <a:rPr lang="en-US" sz="3600" b="1" dirty="0">
                <a:solidFill>
                  <a:srgbClr val="F5AD78"/>
                </a:solidFill>
                <a:latin typeface="Calibri"/>
              </a:rPr>
              <a:t>the Most Merciful. </a:t>
            </a:r>
            <a:endParaRPr lang="en-US" sz="3600" dirty="0"/>
          </a:p>
        </p:txBody>
      </p:sp>
      <p:sp>
        <p:nvSpPr>
          <p:cNvPr id="4" name="Rectangle 3"/>
          <p:cNvSpPr/>
          <p:nvPr/>
        </p:nvSpPr>
        <p:spPr>
          <a:xfrm>
            <a:off x="1311185" y="2122376"/>
            <a:ext cx="9872870" cy="4585871"/>
          </a:xfrm>
          <a:prstGeom prst="rect">
            <a:avLst/>
          </a:prstGeom>
        </p:spPr>
        <p:txBody>
          <a:bodyPr wrap="square">
            <a:spAutoFit/>
          </a:bodyPr>
          <a:lstStyle/>
          <a:p>
            <a:pPr algn="ctr" defTabSz="914400" rtl="1"/>
            <a:r>
              <a:rPr lang="ur-PK" sz="4400" dirty="0" smtClean="0">
                <a:ln w="0"/>
                <a:solidFill>
                  <a:schemeClr val="accent1"/>
                </a:solidFill>
                <a:effectLst>
                  <a:outerShdw blurRad="38100" dist="25400" dir="5400000" algn="ctr" rotWithShape="0">
                    <a:srgbClr val="6E747A">
                      <a:alpha val="43000"/>
                    </a:srgbClr>
                  </a:outerShdw>
                </a:effectLst>
                <a:latin typeface="Jameel Noori Nastaleeq" panose="02000503000000020004" pitchFamily="2" charset="-78"/>
                <a:cs typeface="Jameel Noori Nastaleeq" panose="02000503000000020004" pitchFamily="2" charset="-78"/>
              </a:rPr>
              <a:t>حضور نبی اکرم ﷺنے فرمایا: </a:t>
            </a:r>
            <a:endParaRPr lang="en-US" sz="4400" dirty="0" smtClean="0">
              <a:ln w="0"/>
              <a:solidFill>
                <a:schemeClr val="accent1"/>
              </a:solidFill>
              <a:effectLst>
                <a:outerShdw blurRad="38100" dist="25400" dir="5400000" algn="ctr" rotWithShape="0">
                  <a:srgbClr val="6E747A">
                    <a:alpha val="43000"/>
                  </a:srgbClr>
                </a:outerShdw>
              </a:effectLst>
              <a:latin typeface="Jameel Noori Nastaleeq" panose="02000503000000020004" pitchFamily="2" charset="-78"/>
              <a:cs typeface="Jameel Noori Nastaleeq" panose="02000503000000020004" pitchFamily="2" charset="-78"/>
            </a:endParaRPr>
          </a:p>
          <a:p>
            <a:pPr algn="ctr" defTabSz="914400" rtl="1"/>
            <a:r>
              <a:rPr lang="ur-PK" sz="4400" dirty="0" smtClean="0">
                <a:solidFill>
                  <a:schemeClr val="accent6">
                    <a:lumMod val="60000"/>
                    <a:lumOff val="40000"/>
                  </a:schemeClr>
                </a:solidFill>
                <a:latin typeface="Jameel Noori Nastaleeq" panose="02000503000000020004" pitchFamily="2" charset="-78"/>
                <a:cs typeface="Jameel Noori Nastaleeq" panose="02000503000000020004" pitchFamily="2" charset="-78"/>
              </a:rPr>
              <a:t>اللہ تعالیٰ کے پاس سو رحمتیں ہیں اُس نے اُن میں سے ایک رحمت جن، انس، حیوانات اور حشرات الارض کے درمیان نازل کی ہے جس کی وجہ سے وہ ایک دوسرے پر شفقت و رحم کرتے ہیں، اور اُسی سے وحشی جانور اپنے بچوں سے محبت کرتے ہیں۔ اللہ تعالیٰ نے ننانوے رحمتیں (اپنے پاس) محفوظ رکھی ہیں، جن کے سبب قیامت کے دن وہ اپنے بندوں پر رحم فرمائے گا۔‘‘</a:t>
            </a:r>
          </a:p>
          <a:p>
            <a:pPr algn="ctr" defTabSz="914400" rtl="1"/>
            <a:r>
              <a:rPr lang="en-US" sz="2800" b="1" dirty="0">
                <a:solidFill>
                  <a:srgbClr val="010E19"/>
                </a:solidFill>
                <a:latin typeface="Calibri"/>
              </a:rPr>
              <a:t> </a:t>
            </a:r>
            <a:r>
              <a:rPr lang="en-US" sz="2800" b="1" dirty="0">
                <a:solidFill>
                  <a:schemeClr val="accent6">
                    <a:lumMod val="60000"/>
                    <a:lumOff val="40000"/>
                  </a:schemeClr>
                </a:solidFill>
                <a:latin typeface="Calibri"/>
              </a:rPr>
              <a:t>(Muslim, </a:t>
            </a:r>
            <a:r>
              <a:rPr lang="en-US" sz="2800" b="1" dirty="0" smtClean="0">
                <a:solidFill>
                  <a:schemeClr val="accent6">
                    <a:lumMod val="60000"/>
                    <a:lumOff val="40000"/>
                  </a:schemeClr>
                </a:solidFill>
                <a:latin typeface="Calibri"/>
              </a:rPr>
              <a:t>al-</a:t>
            </a:r>
            <a:r>
              <a:rPr lang="en-US" sz="2800" b="1" dirty="0" err="1" smtClean="0">
                <a:solidFill>
                  <a:schemeClr val="accent6">
                    <a:lumMod val="60000"/>
                    <a:lumOff val="40000"/>
                  </a:schemeClr>
                </a:solidFill>
                <a:latin typeface="Calibri"/>
              </a:rPr>
              <a:t>Tawbah</a:t>
            </a:r>
            <a:r>
              <a:rPr lang="en-US" sz="2800" b="1" dirty="0">
                <a:solidFill>
                  <a:schemeClr val="accent6">
                    <a:lumMod val="60000"/>
                    <a:lumOff val="40000"/>
                  </a:schemeClr>
                </a:solidFill>
                <a:latin typeface="Calibri"/>
              </a:rPr>
              <a:t>, 6908)</a:t>
            </a:r>
            <a:endParaRPr lang="en-US" sz="2800" dirty="0">
              <a:solidFill>
                <a:schemeClr val="accent6">
                  <a:lumMod val="60000"/>
                  <a:lumOff val="40000"/>
                </a:schemeClr>
              </a:solidFill>
              <a:latin typeface="Calibri"/>
            </a:endParaRPr>
          </a:p>
        </p:txBody>
      </p:sp>
      <p:pic>
        <p:nvPicPr>
          <p:cNvPr id="5" name="Picture 4"/>
          <p:cNvPicPr>
            <a:picLocks noChangeAspect="1"/>
          </p:cNvPicPr>
          <p:nvPr/>
        </p:nvPicPr>
        <p:blipFill>
          <a:blip r:embed="rId3"/>
          <a:stretch>
            <a:fillRect/>
          </a:stretch>
        </p:blipFill>
        <p:spPr>
          <a:xfrm>
            <a:off x="1855072" y="-398194"/>
            <a:ext cx="8785097" cy="19204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277608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7183" y="390940"/>
            <a:ext cx="7215809" cy="2308324"/>
          </a:xfrm>
          <a:prstGeom prst="rect">
            <a:avLst/>
          </a:prstGeom>
          <a:noFill/>
          <a:ln w="6350" cap="flat" cmpd="sng" algn="ctr">
            <a:noFill/>
            <a:prstDash val="solid"/>
            <a:miter lim="800000"/>
          </a:ln>
          <a:effectLst/>
        </p:spPr>
        <p:txBody>
          <a:bodyPr wrap="square" rtlCol="0">
            <a:spAutoFit/>
          </a:bodyPr>
          <a:lstStyle/>
          <a:p>
            <a:pPr algn="ctr" defTabSz="914400">
              <a:defRPr/>
            </a:pPr>
            <a:r>
              <a:rPr lang="en-US" sz="7200" b="1" kern="0" dirty="0">
                <a:ln w="0"/>
                <a:solidFill>
                  <a:schemeClr val="accent1"/>
                </a:solidFill>
                <a:effectLst>
                  <a:outerShdw blurRad="38100" dist="38100" dir="2700000" algn="tl">
                    <a:srgbClr val="000000">
                      <a:alpha val="43137"/>
                    </a:srgbClr>
                  </a:outerShdw>
                </a:effectLst>
                <a:latin typeface="Bookman Old Style" pitchFamily="18" charset="0"/>
              </a:rPr>
              <a:t>Thanks to ALLAH </a:t>
            </a:r>
            <a:endParaRPr lang="en-US" sz="4800" b="1" kern="0" dirty="0">
              <a:ln w="0"/>
              <a:solidFill>
                <a:schemeClr val="accent1"/>
              </a:solidFill>
              <a:effectLst>
                <a:outerShdw blurRad="38100" dist="38100" dir="2700000" algn="tl">
                  <a:srgbClr val="000000">
                    <a:alpha val="43137"/>
                  </a:srgbClr>
                </a:outerShdw>
              </a:effectLst>
              <a:latin typeface="Bookman Old Style" pitchFamily="18" charset="0"/>
            </a:endParaRPr>
          </a:p>
        </p:txBody>
      </p:sp>
      <p:sp>
        <p:nvSpPr>
          <p:cNvPr id="3" name="Rectangle 2"/>
          <p:cNvSpPr/>
          <p:nvPr/>
        </p:nvSpPr>
        <p:spPr>
          <a:xfrm>
            <a:off x="2637182" y="2998810"/>
            <a:ext cx="6500192" cy="3046988"/>
          </a:xfrm>
          <a:prstGeom prst="rect">
            <a:avLst/>
          </a:prstGeom>
        </p:spPr>
        <p:txBody>
          <a:bodyPr wrap="square">
            <a:spAutoFit/>
          </a:bodyPr>
          <a:lstStyle/>
          <a:p>
            <a:pPr algn="ctr" defTabSz="914400">
              <a:defRPr/>
            </a:pPr>
            <a:r>
              <a:rPr lang="en-US" sz="4800" b="1" kern="0" dirty="0">
                <a:solidFill>
                  <a:srgbClr val="F5AD78"/>
                </a:solidFill>
                <a:latin typeface="Baskerville Old Face" panose="02020602080505020303" pitchFamily="18" charset="0"/>
              </a:rPr>
              <a:t>for He is:</a:t>
            </a:r>
          </a:p>
          <a:p>
            <a:pPr defTabSz="914400">
              <a:buFont typeface="Wingdings" pitchFamily="2" charset="2"/>
              <a:buChar char="q"/>
              <a:defRPr/>
            </a:pPr>
            <a:r>
              <a:rPr lang="en-US" sz="4800" b="1" kern="0" dirty="0">
                <a:solidFill>
                  <a:srgbClr val="F5AD78"/>
                </a:solidFill>
                <a:latin typeface="Baskerville Old Face" panose="02020602080505020303" pitchFamily="18" charset="0"/>
              </a:rPr>
              <a:t>Rabb</a:t>
            </a:r>
          </a:p>
          <a:p>
            <a:pPr defTabSz="914400">
              <a:buFont typeface="Wingdings" pitchFamily="2" charset="2"/>
              <a:buChar char="q"/>
              <a:defRPr/>
            </a:pPr>
            <a:r>
              <a:rPr lang="en-US" sz="4800" b="1" kern="0" dirty="0" err="1">
                <a:solidFill>
                  <a:srgbClr val="F5AD78"/>
                </a:solidFill>
                <a:latin typeface="Baskerville Old Face" panose="02020602080505020303" pitchFamily="18" charset="0"/>
              </a:rPr>
              <a:t>Rehman</a:t>
            </a:r>
            <a:endParaRPr lang="en-US" sz="4800" b="1" kern="0" dirty="0">
              <a:solidFill>
                <a:srgbClr val="F5AD78"/>
              </a:solidFill>
              <a:latin typeface="Baskerville Old Face" panose="02020602080505020303" pitchFamily="18" charset="0"/>
            </a:endParaRPr>
          </a:p>
          <a:p>
            <a:pPr defTabSz="914400">
              <a:buFont typeface="Wingdings" pitchFamily="2" charset="2"/>
              <a:buChar char="q"/>
              <a:defRPr/>
            </a:pPr>
            <a:r>
              <a:rPr lang="en-US" sz="4800" b="1" kern="0" dirty="0">
                <a:solidFill>
                  <a:srgbClr val="F5AD78"/>
                </a:solidFill>
                <a:latin typeface="Baskerville Old Face" panose="02020602080505020303" pitchFamily="18" charset="0"/>
              </a:rPr>
              <a:t>Rahi</a:t>
            </a:r>
            <a:r>
              <a:rPr lang="en-US" sz="4400" b="1" kern="0" dirty="0">
                <a:solidFill>
                  <a:srgbClr val="F5AD78"/>
                </a:solidFill>
                <a:latin typeface="Baskerville Old Face" panose="02020602080505020303" pitchFamily="18" charset="0"/>
              </a:rPr>
              <a:t>m</a:t>
            </a:r>
          </a:p>
        </p:txBody>
      </p:sp>
    </p:spTree>
    <p:extLst>
      <p:ext uri="{BB962C8B-B14F-4D97-AF65-F5344CB8AC3E}">
        <p14:creationId xmlns:p14="http://schemas.microsoft.com/office/powerpoint/2010/main" val="38892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clrChange>
              <a:clrFrom>
                <a:srgbClr val="000000"/>
              </a:clrFrom>
              <a:clrTo>
                <a:srgbClr val="000000">
                  <a:alpha val="0"/>
                </a:srgbClr>
              </a:clrTo>
            </a:clrChange>
            <a:duotone>
              <a:prstClr val="black"/>
              <a:schemeClr val="accent6">
                <a:tint val="45000"/>
                <a:satMod val="400000"/>
              </a:schemeClr>
            </a:duotone>
            <a:extLst>
              <a:ext uri="{BEBA8EAE-BF5A-486C-A8C5-ECC9F3942E4B}">
                <a14:imgProps xmlns:a14="http://schemas.microsoft.com/office/drawing/2010/main">
                  <a14:imgLayer r:embed="rId4">
                    <a14:imgEffect>
                      <a14:artisticCrisscrossEtching/>
                    </a14:imgEffect>
                  </a14:imgLayer>
                </a14:imgProps>
              </a:ext>
            </a:extLst>
          </a:blip>
          <a:srcRect b="8634"/>
          <a:stretch/>
        </p:blipFill>
        <p:spPr>
          <a:xfrm>
            <a:off x="4154161" y="2182557"/>
            <a:ext cx="3903556" cy="3092726"/>
          </a:xfrm>
          <a:prstGeom prst="rect">
            <a:avLst/>
          </a:prstGeom>
        </p:spPr>
      </p:pic>
      <p:sp>
        <p:nvSpPr>
          <p:cNvPr id="5" name="Rectangle 4"/>
          <p:cNvSpPr/>
          <p:nvPr/>
        </p:nvSpPr>
        <p:spPr>
          <a:xfrm>
            <a:off x="1802296" y="5546035"/>
            <a:ext cx="8607286" cy="1015663"/>
          </a:xfrm>
          <a:prstGeom prst="rect">
            <a:avLst/>
          </a:prstGeom>
          <a:solidFill>
            <a:srgbClr val="F45152"/>
          </a:solidFill>
        </p:spPr>
        <p:txBody>
          <a:bodyPr wrap="square">
            <a:spAutoFit/>
          </a:bodyPr>
          <a:lstStyle/>
          <a:p>
            <a:pPr algn="ctr" defTabSz="914400"/>
            <a:r>
              <a:rPr lang="en-US" sz="6000" b="1" dirty="0">
                <a:ln w="0"/>
                <a:solidFill>
                  <a:srgbClr val="002060"/>
                </a:solidFill>
                <a:effectLst>
                  <a:outerShdw blurRad="38100" dist="38100" dir="2700000" algn="tl">
                    <a:srgbClr val="000000">
                      <a:alpha val="43137"/>
                    </a:srgbClr>
                  </a:outerShdw>
                </a:effectLst>
                <a:latin typeface="Eras Demi ITC" panose="020B0805030504020804" pitchFamily="34" charset="0"/>
                <a:cs typeface="Andalus" panose="02020603050405020304" pitchFamily="18" charset="-78"/>
              </a:rPr>
              <a:t>Turns pain in to peace</a:t>
            </a:r>
          </a:p>
        </p:txBody>
      </p:sp>
      <p:pic>
        <p:nvPicPr>
          <p:cNvPr id="3" name="Picture 2"/>
          <p:cNvPicPr>
            <a:picLocks noChangeAspect="1"/>
          </p:cNvPicPr>
          <p:nvPr/>
        </p:nvPicPr>
        <p:blipFill>
          <a:blip r:embed="rId5"/>
          <a:stretch>
            <a:fillRect/>
          </a:stretch>
        </p:blipFill>
        <p:spPr>
          <a:xfrm>
            <a:off x="2804669" y="0"/>
            <a:ext cx="6602540" cy="2182557"/>
          </a:xfrm>
          <a:prstGeom prst="rect">
            <a:avLst/>
          </a:prstGeom>
        </p:spPr>
      </p:pic>
    </p:spTree>
    <p:extLst>
      <p:ext uri="{BB962C8B-B14F-4D97-AF65-F5344CB8AC3E}">
        <p14:creationId xmlns:p14="http://schemas.microsoft.com/office/powerpoint/2010/main" val="354098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1053" y="687546"/>
            <a:ext cx="6705600" cy="1754326"/>
          </a:xfrm>
          <a:prstGeom prst="rect">
            <a:avLst/>
          </a:prstGeom>
          <a:noFill/>
        </p:spPr>
        <p:txBody>
          <a:bodyPr wrap="square" rtlCol="0">
            <a:spAutoFit/>
          </a:bodyPr>
          <a:lstStyle/>
          <a:p>
            <a:pPr algn="ctr"/>
            <a:r>
              <a:rPr lang="en-US" sz="5400" dirty="0">
                <a:ln w="0"/>
                <a:solidFill>
                  <a:schemeClr val="accent1"/>
                </a:solidFill>
                <a:latin typeface="Eras Demi ITC" panose="020B0805030504020804" pitchFamily="34" charset="0"/>
              </a:rPr>
              <a:t>The concept of accountability</a:t>
            </a:r>
          </a:p>
        </p:txBody>
      </p:sp>
      <p:sp>
        <p:nvSpPr>
          <p:cNvPr id="3" name="TextBox 2"/>
          <p:cNvSpPr txBox="1"/>
          <p:nvPr/>
        </p:nvSpPr>
        <p:spPr>
          <a:xfrm>
            <a:off x="4417245" y="2170356"/>
            <a:ext cx="3205109" cy="923330"/>
          </a:xfrm>
          <a:prstGeom prst="rect">
            <a:avLst/>
          </a:prstGeom>
          <a:noFill/>
        </p:spPr>
        <p:txBody>
          <a:bodyPr wrap="none" rtlCol="0">
            <a:spAutoFit/>
          </a:bodyPr>
          <a:lstStyle/>
          <a:p>
            <a:pPr algn="ctr"/>
            <a:r>
              <a:rPr lang="en-US" sz="5400" b="1" dirty="0">
                <a:solidFill>
                  <a:srgbClr val="F5AD78"/>
                </a:solidFill>
              </a:rPr>
              <a:t>Of what?</a:t>
            </a:r>
          </a:p>
        </p:txBody>
      </p:sp>
      <p:sp>
        <p:nvSpPr>
          <p:cNvPr id="5" name="TextBox 4"/>
          <p:cNvSpPr txBox="1"/>
          <p:nvPr/>
        </p:nvSpPr>
        <p:spPr>
          <a:xfrm>
            <a:off x="2667000" y="4678740"/>
            <a:ext cx="6705600" cy="1754326"/>
          </a:xfrm>
          <a:prstGeom prst="rect">
            <a:avLst/>
          </a:prstGeom>
          <a:solidFill>
            <a:srgbClr val="F45152"/>
          </a:solidFill>
        </p:spPr>
        <p:txBody>
          <a:bodyPr wrap="square" rtlCol="0">
            <a:spAutoFit/>
          </a:bodyPr>
          <a:lstStyle/>
          <a:p>
            <a:pPr algn="ctr"/>
            <a:r>
              <a:rPr lang="en-US" sz="5400" b="1" dirty="0">
                <a:solidFill>
                  <a:srgbClr val="002060"/>
                </a:solidFill>
                <a:effectLst>
                  <a:outerShdw blurRad="38100" dist="38100" dir="2700000" algn="tl">
                    <a:srgbClr val="000000">
                      <a:alpha val="43137"/>
                    </a:srgbClr>
                  </a:outerShdw>
                </a:effectLst>
                <a:latin typeface="Eras Demi ITC" panose="020B0805030504020804" pitchFamily="34" charset="0"/>
              </a:rPr>
              <a:t>Is this not my life?</a:t>
            </a:r>
          </a:p>
          <a:p>
            <a:pPr algn="ctr"/>
            <a:r>
              <a:rPr lang="en-US" sz="5400" b="1" dirty="0">
                <a:solidFill>
                  <a:srgbClr val="002060"/>
                </a:solidFill>
                <a:effectLst>
                  <a:outerShdw blurRad="38100" dist="38100" dir="2700000" algn="tl">
                    <a:srgbClr val="000000">
                      <a:alpha val="43137"/>
                    </a:srgbClr>
                  </a:outerShdw>
                </a:effectLst>
                <a:latin typeface="Eras Demi ITC" panose="020B0805030504020804" pitchFamily="34" charset="0"/>
              </a:rPr>
              <a:t> Am I not free?</a:t>
            </a:r>
          </a:p>
        </p:txBody>
      </p:sp>
      <p:pic>
        <p:nvPicPr>
          <p:cNvPr id="8" name="Picture 7"/>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Lst>
          </a:blip>
          <a:srcRect b="32363"/>
          <a:stretch/>
        </p:blipFill>
        <p:spPr>
          <a:xfrm>
            <a:off x="2361620" y="3093686"/>
            <a:ext cx="7280330" cy="1468056"/>
          </a:xfrm>
          <a:prstGeom prst="rect">
            <a:avLst/>
          </a:prstGeom>
        </p:spPr>
      </p:pic>
    </p:spTree>
    <p:extLst>
      <p:ext uri="{BB962C8B-B14F-4D97-AF65-F5344CB8AC3E}">
        <p14:creationId xmlns:p14="http://schemas.microsoft.com/office/powerpoint/2010/main" val="279158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94992" y="6235148"/>
            <a:ext cx="2021707" cy="369332"/>
          </a:xfrm>
          <a:prstGeom prst="rect">
            <a:avLst/>
          </a:prstGeom>
          <a:noFill/>
        </p:spPr>
        <p:txBody>
          <a:bodyPr wrap="none">
            <a:spAutoFit/>
          </a:bodyPr>
          <a:lstStyle/>
          <a:p>
            <a:pPr defTabSz="914400">
              <a:defRPr/>
            </a:pPr>
            <a:r>
              <a:rPr lang="en-US" kern="0" dirty="0">
                <a:latin typeface="Eras Demi ITC" panose="020B0805030504020804" pitchFamily="34" charset="0"/>
              </a:rPr>
              <a:t>Imam At-</a:t>
            </a:r>
            <a:r>
              <a:rPr lang="en-US" kern="0" dirty="0" err="1">
                <a:latin typeface="Eras Demi ITC" panose="020B0805030504020804" pitchFamily="34" charset="0"/>
              </a:rPr>
              <a:t>Tirmithi</a:t>
            </a:r>
            <a:endParaRPr lang="en-US" kern="0" dirty="0">
              <a:latin typeface="Eras Demi ITC" panose="020B0805030504020804" pitchFamily="34" charset="0"/>
            </a:endParaRPr>
          </a:p>
        </p:txBody>
      </p:sp>
      <p:pic>
        <p:nvPicPr>
          <p:cNvPr id="5" name="Picture 4"/>
          <p:cNvPicPr>
            <a:picLocks noChangeAspect="1"/>
          </p:cNvPicPr>
          <p:nvPr/>
        </p:nvPicPr>
        <p:blipFill>
          <a:blip r:embed="rId3"/>
          <a:stretch>
            <a:fillRect/>
          </a:stretch>
        </p:blipFill>
        <p:spPr>
          <a:xfrm>
            <a:off x="4477371" y="-101120"/>
            <a:ext cx="3237257" cy="1176630"/>
          </a:xfrm>
          <a:prstGeom prst="rect">
            <a:avLst/>
          </a:prstGeom>
        </p:spPr>
      </p:pic>
      <p:pic>
        <p:nvPicPr>
          <p:cNvPr id="6" name="Picture 5"/>
          <p:cNvPicPr>
            <a:picLocks noChangeAspect="1"/>
          </p:cNvPicPr>
          <p:nvPr/>
        </p:nvPicPr>
        <p:blipFill>
          <a:blip r:embed="rId4"/>
          <a:stretch>
            <a:fillRect/>
          </a:stretch>
        </p:blipFill>
        <p:spPr>
          <a:xfrm>
            <a:off x="1736884" y="685769"/>
            <a:ext cx="8553429" cy="1066892"/>
          </a:xfrm>
          <a:prstGeom prst="rect">
            <a:avLst/>
          </a:prstGeom>
        </p:spPr>
      </p:pic>
      <p:pic>
        <p:nvPicPr>
          <p:cNvPr id="7" name="Picture 6"/>
          <p:cNvPicPr>
            <a:picLocks noChangeAspect="1"/>
          </p:cNvPicPr>
          <p:nvPr/>
        </p:nvPicPr>
        <p:blipFill>
          <a:blip r:embed="rId5"/>
          <a:stretch>
            <a:fillRect/>
          </a:stretch>
        </p:blipFill>
        <p:spPr>
          <a:xfrm>
            <a:off x="1785768" y="1571987"/>
            <a:ext cx="8291279" cy="1066892"/>
          </a:xfrm>
          <a:prstGeom prst="rect">
            <a:avLst/>
          </a:prstGeom>
        </p:spPr>
      </p:pic>
      <p:pic>
        <p:nvPicPr>
          <p:cNvPr id="9" name="Picture 8"/>
          <p:cNvPicPr>
            <a:picLocks noChangeAspect="1"/>
          </p:cNvPicPr>
          <p:nvPr/>
        </p:nvPicPr>
        <p:blipFill>
          <a:blip r:embed="rId6"/>
          <a:stretch>
            <a:fillRect/>
          </a:stretch>
        </p:blipFill>
        <p:spPr>
          <a:xfrm>
            <a:off x="7049840" y="2184380"/>
            <a:ext cx="4237087" cy="5017443"/>
          </a:xfrm>
          <a:prstGeom prst="rect">
            <a:avLst/>
          </a:prstGeom>
        </p:spPr>
      </p:pic>
    </p:spTree>
    <p:extLst>
      <p:ext uri="{BB962C8B-B14F-4D97-AF65-F5344CB8AC3E}">
        <p14:creationId xmlns:p14="http://schemas.microsoft.com/office/powerpoint/2010/main" val="54431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2176" y="1053846"/>
            <a:ext cx="6705600" cy="1077913"/>
          </a:xfrm>
        </p:spPr>
        <p:txBody>
          <a:bodyPr>
            <a:noAutofit/>
          </a:bodyPr>
          <a:lstStyle/>
          <a:p>
            <a:pPr algn="ctr"/>
            <a:r>
              <a:rPr lang="en-US" sz="5400" dirty="0">
                <a:solidFill>
                  <a:schemeClr val="tx1">
                    <a:lumMod val="95000"/>
                  </a:schemeClr>
                </a:solidFill>
                <a:latin typeface="Eras Demi ITC" panose="020B0805030504020804" pitchFamily="34" charset="0"/>
              </a:rPr>
              <a:t>This leads us to know our responsibility </a:t>
            </a:r>
          </a:p>
        </p:txBody>
      </p:sp>
      <p:pic>
        <p:nvPicPr>
          <p:cNvPr id="3" name="Picture 2"/>
          <p:cNvPicPr>
            <a:picLocks noChangeAspect="1"/>
          </p:cNvPicPr>
          <p:nvPr/>
        </p:nvPicPr>
        <p:blipFill>
          <a:blip r:embed="rId3">
            <a:duotone>
              <a:prstClr val="black"/>
              <a:schemeClr val="accent6">
                <a:tint val="45000"/>
                <a:satMod val="400000"/>
              </a:schemeClr>
            </a:duotone>
          </a:blip>
          <a:stretch>
            <a:fillRect/>
          </a:stretch>
        </p:blipFill>
        <p:spPr>
          <a:xfrm>
            <a:off x="837799" y="2828710"/>
            <a:ext cx="5447177" cy="3785981"/>
          </a:xfrm>
          <a:prstGeom prst="rect">
            <a:avLst/>
          </a:prstGeom>
        </p:spPr>
      </p:pic>
      <p:pic>
        <p:nvPicPr>
          <p:cNvPr id="5" name="Picture 4"/>
          <p:cNvPicPr>
            <a:picLocks noChangeAspect="1"/>
          </p:cNvPicPr>
          <p:nvPr/>
        </p:nvPicPr>
        <p:blipFill rotWithShape="1">
          <a:blip r:embed="rId4"/>
          <a:srcRect b="11812"/>
          <a:stretch/>
        </p:blipFill>
        <p:spPr>
          <a:xfrm>
            <a:off x="7529820" y="2828710"/>
            <a:ext cx="3772164" cy="3991211"/>
          </a:xfrm>
          <a:prstGeom prst="rect">
            <a:avLst/>
          </a:prstGeom>
        </p:spPr>
      </p:pic>
    </p:spTree>
    <p:extLst>
      <p:ext uri="{BB962C8B-B14F-4D97-AF65-F5344CB8AC3E}">
        <p14:creationId xmlns:p14="http://schemas.microsoft.com/office/powerpoint/2010/main" val="195508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1985053" y="776322"/>
            <a:ext cx="9144000" cy="828675"/>
          </a:xfrm>
        </p:spPr>
        <p:txBody>
          <a:bodyPr>
            <a:noAutofit/>
          </a:bodyPr>
          <a:lstStyle/>
          <a:p>
            <a:pPr marL="342900" indent="-342900">
              <a:spcBef>
                <a:spcPct val="20000"/>
              </a:spcBef>
            </a:pPr>
            <a:r>
              <a:rPr lang="en-US" sz="4400" dirty="0">
                <a:solidFill>
                  <a:srgbClr val="F29892"/>
                </a:solidFill>
                <a:latin typeface="Eras Demi ITC" panose="020B0805030504020804" pitchFamily="34" charset="0"/>
                <a:ea typeface="+mn-ea"/>
                <a:cs typeface="+mn-cs"/>
              </a:rPr>
              <a:t>Whole Qur’an is in 1 Ayah</a:t>
            </a:r>
            <a:br>
              <a:rPr lang="en-US" sz="4400" dirty="0">
                <a:solidFill>
                  <a:srgbClr val="F29892"/>
                </a:solidFill>
                <a:latin typeface="Eras Demi ITC" panose="020B0805030504020804" pitchFamily="34" charset="0"/>
                <a:ea typeface="+mn-ea"/>
                <a:cs typeface="+mn-cs"/>
              </a:rPr>
            </a:br>
            <a:r>
              <a:rPr lang="en-US" dirty="0">
                <a:solidFill>
                  <a:srgbClr val="F29892"/>
                </a:solidFill>
                <a:latin typeface="Eras Demi ITC" panose="020B0805030504020804" pitchFamily="34" charset="0"/>
              </a:rPr>
              <a:t/>
            </a:r>
            <a:br>
              <a:rPr lang="en-US" dirty="0">
                <a:solidFill>
                  <a:srgbClr val="F29892"/>
                </a:solidFill>
                <a:latin typeface="Eras Demi ITC" panose="020B0805030504020804" pitchFamily="34" charset="0"/>
              </a:rPr>
            </a:br>
            <a:endParaRPr lang="en-US" dirty="0">
              <a:solidFill>
                <a:srgbClr val="F29892"/>
              </a:solidFill>
              <a:latin typeface="Eras Demi ITC" panose="020B0805030504020804" pitchFamily="34" charset="0"/>
            </a:endParaRPr>
          </a:p>
        </p:txBody>
      </p:sp>
      <p:sp>
        <p:nvSpPr>
          <p:cNvPr id="7" name="Rectangle 6"/>
          <p:cNvSpPr/>
          <p:nvPr/>
        </p:nvSpPr>
        <p:spPr>
          <a:xfrm>
            <a:off x="3139108" y="5798486"/>
            <a:ext cx="6271591" cy="646331"/>
          </a:xfrm>
          <a:prstGeom prst="rect">
            <a:avLst/>
          </a:prstGeom>
          <a:solidFill>
            <a:srgbClr val="F65857"/>
          </a:solidFill>
        </p:spPr>
        <p:txBody>
          <a:bodyPr wrap="square">
            <a:spAutoFit/>
          </a:bodyPr>
          <a:lstStyle/>
          <a:p>
            <a:pPr algn="ctr"/>
            <a:r>
              <a:rPr lang="en-US" sz="3600" dirty="0">
                <a:solidFill>
                  <a:schemeClr val="bg1"/>
                </a:solidFill>
                <a:latin typeface="Eras Demi ITC" panose="020B0805030504020804" pitchFamily="34" charset="0"/>
              </a:rPr>
              <a:t>You alone we seek for help</a:t>
            </a:r>
            <a:r>
              <a:rPr lang="en-US" sz="3600" dirty="0">
                <a:solidFill>
                  <a:schemeClr val="bg1"/>
                </a:solidFill>
                <a:latin typeface="Eras Demi ITC" panose="020B0805030504020804" pitchFamily="34" charset="0"/>
                <a:cs typeface="Times New Roman" pitchFamily="18" charset="0"/>
              </a:rPr>
              <a:t> </a:t>
            </a:r>
            <a:endParaRPr lang="en-US" sz="3600" dirty="0">
              <a:solidFill>
                <a:schemeClr val="bg1"/>
              </a:solidFill>
              <a:latin typeface="Eras Demi ITC" panose="020B0805030504020804" pitchFamily="34" charset="0"/>
            </a:endParaRPr>
          </a:p>
        </p:txBody>
      </p:sp>
      <p:sp>
        <p:nvSpPr>
          <p:cNvPr id="2" name="Rectangle 1"/>
          <p:cNvSpPr/>
          <p:nvPr/>
        </p:nvSpPr>
        <p:spPr>
          <a:xfrm>
            <a:off x="2507559" y="1096581"/>
            <a:ext cx="7253081" cy="1094146"/>
          </a:xfrm>
          <a:prstGeom prst="rect">
            <a:avLst/>
          </a:prstGeom>
        </p:spPr>
        <p:txBody>
          <a:bodyPr wrap="square">
            <a:spAutoFit/>
          </a:bodyPr>
          <a:lstStyle/>
          <a:p>
            <a:pPr marL="2334" algn="ctr" defTabSz="685800">
              <a:lnSpc>
                <a:spcPct val="90000"/>
              </a:lnSpc>
              <a:spcBef>
                <a:spcPts val="375"/>
              </a:spcBef>
              <a:spcAft>
                <a:spcPts val="450"/>
              </a:spcAft>
              <a:buClr>
                <a:prstClr val="white"/>
              </a:buClr>
              <a:buSzPct val="90000"/>
            </a:pPr>
            <a:r>
              <a:rPr lang="en-US" sz="3200" dirty="0" smtClean="0">
                <a:ln w="0"/>
                <a:solidFill>
                  <a:schemeClr val="accent1"/>
                </a:solidFill>
                <a:latin typeface="Aharoni" panose="02010803020104030203" pitchFamily="2" charset="-79"/>
                <a:cs typeface="+mj-cs"/>
              </a:rPr>
              <a:t>Whole Qur’an is in 1 </a:t>
            </a:r>
            <a:endParaRPr lang="ur-PK" sz="3200" dirty="0" smtClean="0">
              <a:ln w="0"/>
              <a:solidFill>
                <a:schemeClr val="accent1"/>
              </a:solidFill>
              <a:latin typeface="Aharoni" panose="02010803020104030203" pitchFamily="2" charset="-79"/>
              <a:cs typeface="+mj-cs"/>
            </a:endParaRPr>
          </a:p>
          <a:p>
            <a:pPr marL="2334" algn="ctr" defTabSz="685800">
              <a:lnSpc>
                <a:spcPct val="90000"/>
              </a:lnSpc>
              <a:spcBef>
                <a:spcPts val="375"/>
              </a:spcBef>
              <a:spcAft>
                <a:spcPts val="450"/>
              </a:spcAft>
              <a:buClr>
                <a:prstClr val="white"/>
              </a:buClr>
              <a:buSzPct val="90000"/>
            </a:pPr>
            <a:r>
              <a:rPr lang="en-US" sz="3200" dirty="0" smtClean="0">
                <a:ln w="0"/>
                <a:solidFill>
                  <a:schemeClr val="accent1"/>
                </a:solidFill>
                <a:latin typeface="Aharoni" panose="02010803020104030203" pitchFamily="2" charset="-79"/>
                <a:cs typeface="+mj-cs"/>
              </a:rPr>
              <a:t>Surah Surat Al-</a:t>
            </a:r>
            <a:r>
              <a:rPr lang="en-US" sz="3200" dirty="0" err="1" smtClean="0">
                <a:ln w="0"/>
                <a:solidFill>
                  <a:schemeClr val="accent1"/>
                </a:solidFill>
                <a:latin typeface="Aharoni" panose="02010803020104030203" pitchFamily="2" charset="-79"/>
                <a:cs typeface="+mj-cs"/>
              </a:rPr>
              <a:t>Fatihah</a:t>
            </a:r>
            <a:endParaRPr lang="en-US" sz="3200" dirty="0">
              <a:ln w="0"/>
              <a:solidFill>
                <a:schemeClr val="accent1"/>
              </a:solidFill>
              <a:latin typeface="Aharoni" panose="02010803020104030203" pitchFamily="2" charset="-79"/>
              <a:cs typeface="+mj-cs"/>
            </a:endParaRPr>
          </a:p>
        </p:txBody>
      </p:sp>
      <p:sp>
        <p:nvSpPr>
          <p:cNvPr id="3" name="Rectangle 2"/>
          <p:cNvSpPr/>
          <p:nvPr/>
        </p:nvSpPr>
        <p:spPr>
          <a:xfrm>
            <a:off x="2972629" y="4644777"/>
            <a:ext cx="6604551" cy="711990"/>
          </a:xfrm>
          <a:prstGeom prst="rect">
            <a:avLst/>
          </a:prstGeom>
        </p:spPr>
        <p:txBody>
          <a:bodyPr wrap="square">
            <a:spAutoFit/>
          </a:bodyPr>
          <a:lstStyle/>
          <a:p>
            <a:pPr marL="171450" indent="-171450" algn="ctr" defTabSz="685800">
              <a:lnSpc>
                <a:spcPct val="40000"/>
              </a:lnSpc>
              <a:spcBef>
                <a:spcPts val="750"/>
              </a:spcBef>
              <a:buClr>
                <a:srgbClr val="BFBFBF"/>
              </a:buClr>
            </a:pPr>
            <a:endParaRPr lang="en-US" sz="4200" i="1" dirty="0">
              <a:latin typeface="Calibri"/>
            </a:endParaRPr>
          </a:p>
          <a:p>
            <a:pPr marL="171450" indent="-171450" algn="ctr" defTabSz="685800">
              <a:lnSpc>
                <a:spcPct val="40000"/>
              </a:lnSpc>
              <a:spcBef>
                <a:spcPts val="750"/>
              </a:spcBef>
              <a:buClr>
                <a:srgbClr val="BFBFBF"/>
              </a:buClr>
            </a:pPr>
            <a:r>
              <a:rPr lang="en-US" sz="4200" i="1" dirty="0">
                <a:latin typeface="Calibri"/>
              </a:rPr>
              <a:t>You alone we worship and</a:t>
            </a:r>
          </a:p>
        </p:txBody>
      </p:sp>
      <p:sp>
        <p:nvSpPr>
          <p:cNvPr id="4" name="Rectangle 3"/>
          <p:cNvSpPr/>
          <p:nvPr/>
        </p:nvSpPr>
        <p:spPr>
          <a:xfrm>
            <a:off x="1504120" y="6444816"/>
            <a:ext cx="1989519" cy="369332"/>
          </a:xfrm>
          <a:prstGeom prst="rect">
            <a:avLst/>
          </a:prstGeom>
        </p:spPr>
        <p:txBody>
          <a:bodyPr wrap="none">
            <a:spAutoFit/>
          </a:bodyPr>
          <a:lstStyle/>
          <a:p>
            <a:pPr marL="258366" indent="-256032" algn="ctr" defTabSz="685800">
              <a:lnSpc>
                <a:spcPct val="90000"/>
              </a:lnSpc>
              <a:spcBef>
                <a:spcPts val="375"/>
              </a:spcBef>
              <a:spcAft>
                <a:spcPts val="450"/>
              </a:spcAft>
              <a:buClr>
                <a:prstClr val="white"/>
              </a:buClr>
              <a:buSzPct val="90000"/>
            </a:pPr>
            <a:r>
              <a:rPr lang="en-US" sz="2000" i="1" dirty="0"/>
              <a:t>Hadith Tabarani</a:t>
            </a:r>
          </a:p>
        </p:txBody>
      </p:sp>
      <p:pic>
        <p:nvPicPr>
          <p:cNvPr id="5" name="Picture 4"/>
          <p:cNvPicPr>
            <a:picLocks noChangeAspect="1"/>
          </p:cNvPicPr>
          <p:nvPr/>
        </p:nvPicPr>
        <p:blipFill>
          <a:blip r:embed="rId3"/>
          <a:stretch>
            <a:fillRect/>
          </a:stretch>
        </p:blipFill>
        <p:spPr>
          <a:xfrm>
            <a:off x="2019526" y="2113414"/>
            <a:ext cx="8510754" cy="3243353"/>
          </a:xfrm>
          <a:prstGeom prst="rect">
            <a:avLst/>
          </a:prstGeom>
        </p:spPr>
      </p:pic>
    </p:spTree>
    <p:extLst>
      <p:ext uri="{BB962C8B-B14F-4D97-AF65-F5344CB8AC3E}">
        <p14:creationId xmlns:p14="http://schemas.microsoft.com/office/powerpoint/2010/main" val="2577345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3426"/>
                                        </p:tgtEl>
                                        <p:attrNameLst>
                                          <p:attrName>style.visibility</p:attrName>
                                        </p:attrNameLst>
                                      </p:cBhvr>
                                      <p:to>
                                        <p:strVal val="visible"/>
                                      </p:to>
                                    </p:set>
                                    <p:animEffect transition="in" filter="randombar(horizontal)">
                                      <p:cBhvr>
                                        <p:cTn id="10" dur="500"/>
                                        <p:tgtEl>
                                          <p:spTgt spid="10342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7" grpId="0" animBg="1"/>
      <p:bldP spid="2"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2397" y="3979159"/>
            <a:ext cx="6896440" cy="2800767"/>
          </a:xfrm>
          <a:prstGeom prst="rect">
            <a:avLst/>
          </a:prstGeom>
        </p:spPr>
        <p:txBody>
          <a:bodyPr wrap="none">
            <a:spAutoFit/>
          </a:bodyPr>
          <a:lstStyle/>
          <a:p>
            <a:pPr algn="ctr" defTabSz="914400"/>
            <a:r>
              <a:rPr lang="en-US" sz="8800" dirty="0">
                <a:solidFill>
                  <a:srgbClr val="F29892"/>
                </a:solidFill>
                <a:latin typeface="Imprint MT Shadow" panose="04020605060303030202" pitchFamily="82" charset="0"/>
              </a:rPr>
              <a:t>What is</a:t>
            </a:r>
          </a:p>
          <a:p>
            <a:pPr algn="ctr" defTabSz="914400"/>
            <a:r>
              <a:rPr lang="en-US" sz="8800" dirty="0">
                <a:solidFill>
                  <a:srgbClr val="F29892"/>
                </a:solidFill>
                <a:latin typeface="Imprint MT Shadow" panose="04020605060303030202" pitchFamily="82" charset="0"/>
              </a:rPr>
              <a:t> IBADDAH? </a:t>
            </a:r>
          </a:p>
        </p:txBody>
      </p:sp>
      <p:pic>
        <p:nvPicPr>
          <p:cNvPr id="5" name="Picture 4"/>
          <p:cNvPicPr>
            <a:picLocks noChangeAspect="1"/>
          </p:cNvPicPr>
          <p:nvPr/>
        </p:nvPicPr>
        <p:blipFill>
          <a:blip r:embed="rId3"/>
          <a:stretch>
            <a:fillRect/>
          </a:stretch>
        </p:blipFill>
        <p:spPr>
          <a:xfrm>
            <a:off x="-134652" y="822960"/>
            <a:ext cx="12531142" cy="2147165"/>
          </a:xfrm>
          <a:prstGeom prst="rect">
            <a:avLst/>
          </a:prstGeom>
        </p:spPr>
      </p:pic>
      <p:pic>
        <p:nvPicPr>
          <p:cNvPr id="6" name="Picture 5"/>
          <p:cNvPicPr>
            <a:picLocks noChangeAspect="1"/>
          </p:cNvPicPr>
          <p:nvPr/>
        </p:nvPicPr>
        <p:blipFill>
          <a:blip r:embed="rId4"/>
          <a:stretch>
            <a:fillRect/>
          </a:stretch>
        </p:blipFill>
        <p:spPr>
          <a:xfrm>
            <a:off x="-41351" y="2802529"/>
            <a:ext cx="12461304" cy="1176630"/>
          </a:xfrm>
          <a:prstGeom prst="rect">
            <a:avLst/>
          </a:prstGeom>
        </p:spPr>
      </p:pic>
    </p:spTree>
    <p:extLst>
      <p:ext uri="{BB962C8B-B14F-4D97-AF65-F5344CB8AC3E}">
        <p14:creationId xmlns:p14="http://schemas.microsoft.com/office/powerpoint/2010/main" val="98255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BEBA8EAE-BF5A-486C-A8C5-ECC9F3942E4B}">
                <a14:imgProps xmlns:a14="http://schemas.microsoft.com/office/drawing/2010/main">
                  <a14:imgLayer r:embed="rId4">
                    <a14:imgEffect>
                      <a14:artisticGlowDiffused/>
                    </a14:imgEffect>
                    <a14:imgEffect>
                      <a14:colorTemperature colorTemp="5900"/>
                    </a14:imgEffect>
                    <a14:imgEffect>
                      <a14:saturation sat="400000"/>
                    </a14:imgEffect>
                  </a14:imgLayer>
                </a14:imgProps>
              </a:ext>
            </a:extLst>
          </a:blip>
          <a:srcRect l="4922" t="5426" r="4922" b="28997"/>
          <a:stretch/>
        </p:blipFill>
        <p:spPr>
          <a:xfrm>
            <a:off x="2386716" y="841248"/>
            <a:ext cx="7434470" cy="5230368"/>
          </a:xfrm>
          <a:prstGeom prst="rect">
            <a:avLst/>
          </a:prstGeom>
        </p:spPr>
      </p:pic>
    </p:spTree>
    <p:extLst>
      <p:ext uri="{BB962C8B-B14F-4D97-AF65-F5344CB8AC3E}">
        <p14:creationId xmlns:p14="http://schemas.microsoft.com/office/powerpoint/2010/main" val="4196329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320835" y="270593"/>
            <a:ext cx="7967526"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defRPr/>
            </a:pPr>
            <a:r>
              <a:rPr lang="en-US" sz="6600" b="1" dirty="0">
                <a:solidFill>
                  <a:srgbClr val="FFFF00"/>
                </a:solidFill>
                <a:effectLst>
                  <a:outerShdw blurRad="38100" dist="38100" dir="2700000" algn="tl">
                    <a:srgbClr val="000000">
                      <a:alpha val="43137"/>
                    </a:srgbClr>
                  </a:outerShdw>
                </a:effectLst>
                <a:latin typeface="Eras Demi ITC" panose="020B0805030504020804" pitchFamily="34" charset="0"/>
              </a:rPr>
              <a:t>Which route will </a:t>
            </a:r>
          </a:p>
          <a:p>
            <a:pPr algn="ctr">
              <a:defRPr/>
            </a:pPr>
            <a:r>
              <a:rPr lang="en-US" sz="6600" b="1" dirty="0">
                <a:solidFill>
                  <a:srgbClr val="FFFF00"/>
                </a:solidFill>
                <a:effectLst>
                  <a:outerShdw blurRad="38100" dist="38100" dir="2700000" algn="tl">
                    <a:srgbClr val="000000">
                      <a:alpha val="43137"/>
                    </a:srgbClr>
                  </a:outerShdw>
                </a:effectLst>
                <a:latin typeface="Eras Demi ITC" panose="020B0805030504020804" pitchFamily="34" charset="0"/>
              </a:rPr>
              <a:t>you opt?</a:t>
            </a: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Lst>
          </a:blip>
          <a:srcRect l="5781" t="3644" r="4566" b="9134"/>
          <a:stretch/>
        </p:blipFill>
        <p:spPr>
          <a:xfrm>
            <a:off x="2320835" y="1940813"/>
            <a:ext cx="7367523" cy="4452731"/>
          </a:xfrm>
          <a:prstGeom prst="rect">
            <a:avLst/>
          </a:prstGeom>
        </p:spPr>
      </p:pic>
    </p:spTree>
    <p:extLst>
      <p:ext uri="{BB962C8B-B14F-4D97-AF65-F5344CB8AC3E}">
        <p14:creationId xmlns:p14="http://schemas.microsoft.com/office/powerpoint/2010/main" val="2846683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7060" y="1977588"/>
            <a:ext cx="7116417" cy="4401205"/>
          </a:xfrm>
          <a:prstGeom prst="rect">
            <a:avLst/>
          </a:prstGeom>
        </p:spPr>
        <p:txBody>
          <a:bodyPr wrap="square">
            <a:spAutoFit/>
          </a:bodyPr>
          <a:lstStyle/>
          <a:p>
            <a:pPr algn="ctr" rtl="1"/>
            <a:r>
              <a:rPr lang="ur-PK" sz="4000" dirty="0">
                <a:latin typeface="Jameel Noori Nastaleeq" panose="02000503000000020004" pitchFamily="2" charset="-78"/>
                <a:cs typeface="Jameel Noori Nastaleeq" panose="02000503000000020004" pitchFamily="2" charset="-78"/>
              </a:rPr>
              <a:t>اے معاذ ! کیا تمہیں معلوم ہے کہ اللہ کا اس کے بندوں پر کیا حق ہے ؟ انہوں نے کہا کہ اللہ اور اس کے رسول ہی زیادہ جانتے ہیں ۔ آنحضرت ﷺنے فرمایا کہ یہ ہے کہ وہ صرف اسی کی عبادت کریں اور اس کا کوئی شریک نہ ٹھہرائیں ۔ کیا تمہیں معلوم ہے پھر بندوں کا اللہ پر کیا حق ہے ؟ عرض کیا کہ اللہ اور اس کے رسول کی زیادہ جانتے ہیں ۔</a:t>
            </a:r>
          </a:p>
          <a:p>
            <a:pPr algn="ctr" rtl="1"/>
            <a:r>
              <a:rPr lang="ur-PK" sz="4000" dirty="0">
                <a:latin typeface="Jameel Noori Nastaleeq" panose="02000503000000020004" pitchFamily="2" charset="-78"/>
                <a:cs typeface="Jameel Noori Nastaleeq" panose="02000503000000020004" pitchFamily="2" charset="-78"/>
              </a:rPr>
              <a:t> فرمایا کہ وہ انہیں عذاب نہ دے ۔</a:t>
            </a:r>
            <a:endParaRPr lang="en-US" sz="4000" dirty="0">
              <a:latin typeface="Jameel Noori Nastaleeq" panose="02000503000000020004" pitchFamily="2" charset="-78"/>
              <a:cs typeface="Jameel Noori Nastaleeq" panose="02000503000000020004" pitchFamily="2" charset="-78"/>
            </a:endParaRPr>
          </a:p>
        </p:txBody>
      </p:sp>
      <p:sp>
        <p:nvSpPr>
          <p:cNvPr id="3" name="Rectangle 2"/>
          <p:cNvSpPr/>
          <p:nvPr/>
        </p:nvSpPr>
        <p:spPr>
          <a:xfrm>
            <a:off x="4028613" y="1216751"/>
            <a:ext cx="4373313" cy="707886"/>
          </a:xfrm>
          <a:prstGeom prst="rect">
            <a:avLst/>
          </a:prstGeom>
        </p:spPr>
        <p:txBody>
          <a:bodyPr wrap="none">
            <a:spAutoFit/>
          </a:bodyPr>
          <a:lstStyle/>
          <a:p>
            <a:pPr algn="ctr" rtl="1"/>
            <a:r>
              <a:rPr lang="ur-PK" sz="4000" dirty="0">
                <a:solidFill>
                  <a:srgbClr val="F29892"/>
                </a:solidFill>
                <a:latin typeface="Jameel Noori Nastaleeq" panose="02000503000000020004" pitchFamily="2" charset="-78"/>
                <a:cs typeface="Jameel Noori Nastaleeq" panose="02000503000000020004" pitchFamily="2" charset="-78"/>
              </a:rPr>
              <a:t>نبی کریم صلی اللہ علیہ وسلم نے فرمایا ‘ </a:t>
            </a:r>
            <a:endParaRPr lang="en-US" sz="4000" dirty="0">
              <a:solidFill>
                <a:srgbClr val="F29892"/>
              </a:solidFill>
              <a:latin typeface="Jameel Noori Nastaleeq" panose="02000503000000020004" pitchFamily="2" charset="-78"/>
              <a:cs typeface="Jameel Noori Nastaleeq" panose="02000503000000020004" pitchFamily="2" charset="-78"/>
            </a:endParaRPr>
          </a:p>
        </p:txBody>
      </p:sp>
      <p:sp>
        <p:nvSpPr>
          <p:cNvPr id="4" name="Rectangle 3"/>
          <p:cNvSpPr/>
          <p:nvPr/>
        </p:nvSpPr>
        <p:spPr>
          <a:xfrm>
            <a:off x="2928792" y="6262465"/>
            <a:ext cx="2199641" cy="338554"/>
          </a:xfrm>
          <a:prstGeom prst="rect">
            <a:avLst/>
          </a:prstGeom>
        </p:spPr>
        <p:txBody>
          <a:bodyPr wrap="none">
            <a:spAutoFit/>
          </a:bodyPr>
          <a:lstStyle/>
          <a:p>
            <a:r>
              <a:rPr lang="en-US" sz="1600" dirty="0" err="1"/>
              <a:t>Sahih</a:t>
            </a:r>
            <a:r>
              <a:rPr lang="en-US" sz="1600" dirty="0"/>
              <a:t> al-Bukhari 7373</a:t>
            </a:r>
          </a:p>
        </p:txBody>
      </p:sp>
      <p:sp>
        <p:nvSpPr>
          <p:cNvPr id="5" name="Rectangle 4"/>
          <p:cNvSpPr/>
          <p:nvPr/>
        </p:nvSpPr>
        <p:spPr>
          <a:xfrm>
            <a:off x="2267095" y="148139"/>
            <a:ext cx="7637027" cy="1107996"/>
          </a:xfrm>
          <a:prstGeom prst="rect">
            <a:avLst/>
          </a:prstGeom>
        </p:spPr>
        <p:txBody>
          <a:bodyPr wrap="none">
            <a:spAutoFit/>
          </a:bodyPr>
          <a:lstStyle/>
          <a:p>
            <a:pPr algn="ctr" rtl="1"/>
            <a:r>
              <a:rPr lang="en-US" sz="4800" dirty="0">
                <a:solidFill>
                  <a:srgbClr val="F45152"/>
                </a:solidFill>
                <a:latin typeface="Eras Demi ITC" panose="020B0805030504020804" pitchFamily="34" charset="0"/>
              </a:rPr>
              <a:t>Worship</a:t>
            </a:r>
            <a:r>
              <a:rPr lang="en-US" sz="6000" dirty="0">
                <a:solidFill>
                  <a:srgbClr val="F45152"/>
                </a:solidFill>
                <a:latin typeface="Eras Demi ITC" panose="020B0805030504020804" pitchFamily="34" charset="0"/>
              </a:rPr>
              <a:t> </a:t>
            </a:r>
            <a:r>
              <a:rPr lang="en-US" sz="6600" b="1" dirty="0">
                <a:latin typeface="Eras Demi ITC" panose="020B0805030504020804" pitchFamily="34" charset="0"/>
              </a:rPr>
              <a:t>ALLAH</a:t>
            </a:r>
            <a:r>
              <a:rPr lang="en-US" sz="6000" dirty="0">
                <a:solidFill>
                  <a:srgbClr val="F45152"/>
                </a:solidFill>
                <a:latin typeface="Eras Demi ITC" panose="020B0805030504020804" pitchFamily="34" charset="0"/>
              </a:rPr>
              <a:t> </a:t>
            </a:r>
            <a:r>
              <a:rPr lang="en-US" sz="4800" dirty="0">
                <a:solidFill>
                  <a:srgbClr val="F45152"/>
                </a:solidFill>
                <a:latin typeface="Eras Demi ITC" panose="020B0805030504020804" pitchFamily="34" charset="0"/>
              </a:rPr>
              <a:t>Alone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 y="-59151"/>
            <a:ext cx="12211208" cy="6996196"/>
          </a:xfrm>
          <a:prstGeom prst="rect">
            <a:avLst/>
          </a:prstGeom>
        </p:spPr>
      </p:pic>
    </p:spTree>
    <p:extLst>
      <p:ext uri="{BB962C8B-B14F-4D97-AF65-F5344CB8AC3E}">
        <p14:creationId xmlns:p14="http://schemas.microsoft.com/office/powerpoint/2010/main" val="5655725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artisticCrisscrossEtching/>
                    </a14:imgEffect>
                  </a14:imgLayer>
                </a14:imgProps>
              </a:ext>
            </a:extLst>
          </a:blip>
          <a:stretch>
            <a:fillRect/>
          </a:stretch>
        </p:blipFill>
        <p:spPr>
          <a:xfrm>
            <a:off x="2854449" y="0"/>
            <a:ext cx="6874566" cy="6715540"/>
          </a:xfrm>
          <a:prstGeom prst="rect">
            <a:avLst/>
          </a:prstGeom>
        </p:spPr>
      </p:pic>
    </p:spTree>
    <p:extLst>
      <p:ext uri="{BB962C8B-B14F-4D97-AF65-F5344CB8AC3E}">
        <p14:creationId xmlns:p14="http://schemas.microsoft.com/office/powerpoint/2010/main" val="33659575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654167919"/>
              </p:ext>
            </p:extLst>
          </p:nvPr>
        </p:nvGraphicFramePr>
        <p:xfrm>
          <a:off x="2083904" y="404191"/>
          <a:ext cx="80772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0"/>
            <a:ext cx="12192000" cy="6987654"/>
          </a:xfrm>
          <a:prstGeom prst="rect">
            <a:avLst/>
          </a:prstGeom>
        </p:spPr>
      </p:pic>
    </p:spTree>
    <p:extLst>
      <p:ext uri="{BB962C8B-B14F-4D97-AF65-F5344CB8AC3E}">
        <p14:creationId xmlns:p14="http://schemas.microsoft.com/office/powerpoint/2010/main" val="4017229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72384" y="18288"/>
            <a:ext cx="7212760" cy="2585323"/>
          </a:xfrm>
          <a:prstGeom prst="rect">
            <a:avLst/>
          </a:prstGeom>
        </p:spPr>
        <p:txBody>
          <a:bodyPr wrap="square">
            <a:spAutoFit/>
          </a:bodyPr>
          <a:lstStyle/>
          <a:p>
            <a:pPr algn="ctr" defTabSz="914400"/>
            <a:r>
              <a:rPr lang="en-US" sz="5400" dirty="0">
                <a:solidFill>
                  <a:srgbClr val="FFC000"/>
                </a:solidFill>
                <a:latin typeface="Eras Demi ITC" panose="020B0805030504020804" pitchFamily="34" charset="0"/>
              </a:rPr>
              <a:t>Which is the most essential of all the blessings?</a:t>
            </a:r>
          </a:p>
        </p:txBody>
      </p:sp>
      <p:sp>
        <p:nvSpPr>
          <p:cNvPr id="3" name="Rectangle 2"/>
          <p:cNvSpPr/>
          <p:nvPr/>
        </p:nvSpPr>
        <p:spPr>
          <a:xfrm>
            <a:off x="3349155" y="2603611"/>
            <a:ext cx="6659217" cy="4524315"/>
          </a:xfrm>
          <a:prstGeom prst="rect">
            <a:avLst/>
          </a:prstGeom>
        </p:spPr>
        <p:txBody>
          <a:bodyPr wrap="square">
            <a:spAutoFit/>
          </a:bodyPr>
          <a:lstStyle/>
          <a:p>
            <a:pPr algn="ctr" defTabSz="914400"/>
            <a:r>
              <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To get the</a:t>
            </a:r>
          </a:p>
          <a:p>
            <a:pPr algn="ctr" defTabSz="914400"/>
            <a:r>
              <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gerian" pitchFamily="82" charset="0"/>
              </a:rPr>
              <a:t>Guidance</a:t>
            </a:r>
            <a:endParaRPr lang="en-US" sz="9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ndParaRPr>
          </a:p>
        </p:txBody>
      </p:sp>
    </p:spTree>
    <p:extLst>
      <p:ext uri="{BB962C8B-B14F-4D97-AF65-F5344CB8AC3E}">
        <p14:creationId xmlns:p14="http://schemas.microsoft.com/office/powerpoint/2010/main" val="681318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94049" y="217590"/>
            <a:ext cx="8644877" cy="6383065"/>
          </a:xfrm>
          <a:prstGeom prst="rect">
            <a:avLst/>
          </a:prstGeom>
        </p:spPr>
      </p:pic>
    </p:spTree>
    <p:extLst>
      <p:ext uri="{BB962C8B-B14F-4D97-AF65-F5344CB8AC3E}">
        <p14:creationId xmlns:p14="http://schemas.microsoft.com/office/powerpoint/2010/main" val="987464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r="10917"/>
          <a:stretch/>
        </p:blipFill>
        <p:spPr>
          <a:xfrm>
            <a:off x="1524000" y="0"/>
            <a:ext cx="9144000" cy="6858000"/>
          </a:xfrm>
          <a:prstGeom prst="rect">
            <a:avLst/>
          </a:prstGeom>
        </p:spPr>
      </p:pic>
      <p:sp>
        <p:nvSpPr>
          <p:cNvPr id="3" name="Rectangle 2"/>
          <p:cNvSpPr/>
          <p:nvPr/>
        </p:nvSpPr>
        <p:spPr>
          <a:xfrm>
            <a:off x="1742662" y="755374"/>
            <a:ext cx="4750904" cy="5909310"/>
          </a:xfrm>
          <a:prstGeom prst="rect">
            <a:avLst/>
          </a:prstGeom>
          <a:solidFill>
            <a:srgbClr val="151B12">
              <a:alpha val="64000"/>
            </a:srgbClr>
          </a:solidFill>
        </p:spPr>
        <p:txBody>
          <a:bodyPr wrap="square">
            <a:spAutoFit/>
          </a:bodyPr>
          <a:lstStyle/>
          <a:p>
            <a:r>
              <a:rPr lang="en-US" sz="5400" dirty="0">
                <a:ln w="0"/>
                <a:solidFill>
                  <a:srgbClr val="A0CC1F"/>
                </a:solidFill>
                <a:effectLst>
                  <a:outerShdw blurRad="38100" dist="25400" dir="5400000" algn="ctr" rotWithShape="0">
                    <a:srgbClr val="6E747A">
                      <a:alpha val="43000"/>
                    </a:srgbClr>
                  </a:outerShdw>
                </a:effectLst>
                <a:latin typeface="Eras Demi ITC" panose="020B0805030504020804" pitchFamily="34" charset="0"/>
              </a:rPr>
              <a:t>True Guidance is like a lamp  In a Dark Forest. It gives light for every step of Life.</a:t>
            </a:r>
          </a:p>
        </p:txBody>
      </p:sp>
    </p:spTree>
    <p:extLst>
      <p:ext uri="{BB962C8B-B14F-4D97-AF65-F5344CB8AC3E}">
        <p14:creationId xmlns:p14="http://schemas.microsoft.com/office/powerpoint/2010/main" val="30582841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9395"/>
          <a:stretch/>
        </p:blipFill>
        <p:spPr>
          <a:xfrm>
            <a:off x="1996058" y="231753"/>
            <a:ext cx="9031606" cy="6425079"/>
          </a:xfrm>
          <a:prstGeom prst="rect">
            <a:avLst/>
          </a:prstGeom>
        </p:spPr>
      </p:pic>
    </p:spTree>
    <p:extLst>
      <p:ext uri="{BB962C8B-B14F-4D97-AF65-F5344CB8AC3E}">
        <p14:creationId xmlns:p14="http://schemas.microsoft.com/office/powerpoint/2010/main" val="6316047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4891" b="16033"/>
          <a:stretch/>
        </p:blipFill>
        <p:spPr>
          <a:xfrm>
            <a:off x="1524000" y="-1"/>
            <a:ext cx="9144001" cy="6822025"/>
          </a:xfrm>
          <a:prstGeom prst="rect">
            <a:avLst/>
          </a:prstGeom>
        </p:spPr>
      </p:pic>
    </p:spTree>
    <p:extLst>
      <p:ext uri="{BB962C8B-B14F-4D97-AF65-F5344CB8AC3E}">
        <p14:creationId xmlns:p14="http://schemas.microsoft.com/office/powerpoint/2010/main" val="38560569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7912" y="4347364"/>
            <a:ext cx="7156173" cy="2308324"/>
          </a:xfrm>
          <a:prstGeom prst="rect">
            <a:avLst/>
          </a:prstGeom>
        </p:spPr>
        <p:txBody>
          <a:bodyPr wrap="square">
            <a:spAutoFit/>
          </a:bodyPr>
          <a:lstStyle/>
          <a:p>
            <a:pPr algn="ctr" defTabSz="914400"/>
            <a:r>
              <a:rPr lang="en-US" sz="4800" b="1" dirty="0">
                <a:solidFill>
                  <a:srgbClr val="F29892"/>
                </a:solidFill>
                <a:effectLst>
                  <a:outerShdw blurRad="38100" dist="38100" dir="2700000" algn="tl">
                    <a:srgbClr val="000000">
                      <a:alpha val="43137"/>
                    </a:srgbClr>
                  </a:outerShdw>
                </a:effectLst>
                <a:latin typeface="Eras Demi ITC" panose="020B0805030504020804" pitchFamily="34" charset="0"/>
              </a:rPr>
              <a:t>The Way of those on </a:t>
            </a:r>
          </a:p>
          <a:p>
            <a:pPr algn="ctr" defTabSz="914400"/>
            <a:r>
              <a:rPr lang="en-US" sz="4800" b="1" dirty="0">
                <a:solidFill>
                  <a:srgbClr val="F29892"/>
                </a:solidFill>
                <a:effectLst>
                  <a:outerShdw blurRad="38100" dist="38100" dir="2700000" algn="tl">
                    <a:srgbClr val="000000">
                      <a:alpha val="43137"/>
                    </a:srgbClr>
                  </a:outerShdw>
                </a:effectLst>
                <a:latin typeface="Eras Demi ITC" panose="020B0805030504020804" pitchFamily="34" charset="0"/>
              </a:rPr>
              <a:t>whom You have </a:t>
            </a:r>
            <a:endParaRPr lang="ur-PK" sz="4800" b="1" dirty="0">
              <a:solidFill>
                <a:srgbClr val="F29892"/>
              </a:solidFill>
              <a:effectLst>
                <a:outerShdw blurRad="38100" dist="38100" dir="2700000" algn="tl">
                  <a:srgbClr val="000000">
                    <a:alpha val="43137"/>
                  </a:srgbClr>
                </a:outerShdw>
              </a:effectLst>
              <a:latin typeface="Eras Demi ITC" panose="020B0805030504020804" pitchFamily="34" charset="0"/>
            </a:endParaRPr>
          </a:p>
          <a:p>
            <a:pPr algn="ctr" defTabSz="914400"/>
            <a:r>
              <a:rPr lang="en-US" sz="4800" b="1" dirty="0">
                <a:solidFill>
                  <a:srgbClr val="F29892"/>
                </a:solidFill>
                <a:effectLst>
                  <a:outerShdw blurRad="38100" dist="38100" dir="2700000" algn="tl">
                    <a:srgbClr val="000000">
                      <a:alpha val="43137"/>
                    </a:srgbClr>
                  </a:outerShdw>
                </a:effectLst>
                <a:latin typeface="Eras Demi ITC" panose="020B0805030504020804" pitchFamily="34" charset="0"/>
              </a:rPr>
              <a:t>bestowed Your Grace </a:t>
            </a:r>
            <a:r>
              <a:rPr lang="en-US" sz="3600" b="1" dirty="0">
                <a:solidFill>
                  <a:srgbClr val="F29892"/>
                </a:solidFill>
                <a:effectLst>
                  <a:outerShdw blurRad="38100" dist="38100" dir="2700000" algn="tl">
                    <a:srgbClr val="000000">
                      <a:alpha val="43137"/>
                    </a:srgbClr>
                  </a:outerShdw>
                </a:effectLst>
                <a:latin typeface="Eras Demi ITC" panose="020B0805030504020804" pitchFamily="34" charset="0"/>
              </a:rPr>
              <a:t>, </a:t>
            </a:r>
          </a:p>
        </p:txBody>
      </p:sp>
      <p:pic>
        <p:nvPicPr>
          <p:cNvPr id="5" name="Picture 4"/>
          <p:cNvPicPr>
            <a:picLocks noChangeAspect="1"/>
          </p:cNvPicPr>
          <p:nvPr/>
        </p:nvPicPr>
        <p:blipFill>
          <a:blip r:embed="rId3"/>
          <a:stretch>
            <a:fillRect/>
          </a:stretch>
        </p:blipFill>
        <p:spPr>
          <a:xfrm>
            <a:off x="1221798" y="0"/>
            <a:ext cx="10370195" cy="2347163"/>
          </a:xfrm>
          <a:prstGeom prst="rect">
            <a:avLst/>
          </a:prstGeom>
        </p:spPr>
      </p:pic>
      <p:pic>
        <p:nvPicPr>
          <p:cNvPr id="6" name="Picture 5"/>
          <p:cNvPicPr>
            <a:picLocks noChangeAspect="1"/>
          </p:cNvPicPr>
          <p:nvPr/>
        </p:nvPicPr>
        <p:blipFill>
          <a:blip r:embed="rId4"/>
          <a:stretch>
            <a:fillRect/>
          </a:stretch>
        </p:blipFill>
        <p:spPr>
          <a:xfrm>
            <a:off x="3389113" y="1609213"/>
            <a:ext cx="6035563" cy="3017782"/>
          </a:xfrm>
          <a:prstGeom prst="rect">
            <a:avLst/>
          </a:prstGeom>
        </p:spPr>
      </p:pic>
    </p:spTree>
    <p:extLst>
      <p:ext uri="{BB962C8B-B14F-4D97-AF65-F5344CB8AC3E}">
        <p14:creationId xmlns:p14="http://schemas.microsoft.com/office/powerpoint/2010/main" val="37132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47901" y="304801"/>
            <a:ext cx="7696199" cy="240314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600" dirty="0">
              <a:latin typeface="Arabic Typesetting" pitchFamily="66" charset="-78"/>
              <a:cs typeface="Arabic Typesetting" pitchFamily="66" charset="-78"/>
            </a:endParaRPr>
          </a:p>
        </p:txBody>
      </p:sp>
      <p:sp>
        <p:nvSpPr>
          <p:cNvPr id="3" name="Rectangle 2"/>
          <p:cNvSpPr/>
          <p:nvPr/>
        </p:nvSpPr>
        <p:spPr>
          <a:xfrm>
            <a:off x="2036232" y="4114800"/>
            <a:ext cx="7924800" cy="1815882"/>
          </a:xfrm>
          <a:prstGeom prst="rect">
            <a:avLst/>
          </a:prstGeom>
        </p:spPr>
        <p:txBody>
          <a:bodyPr wrap="square">
            <a:spAutoFit/>
          </a:bodyPr>
          <a:lstStyle/>
          <a:p>
            <a:pPr lvl="0" algn="ctr"/>
            <a:r>
              <a:rPr lang="en-US" sz="2800" dirty="0">
                <a:solidFill>
                  <a:srgbClr val="F5AD78"/>
                </a:solidFill>
                <a:latin typeface="Eras Demi ITC" panose="020B0805030504020804" pitchFamily="34" charset="0"/>
              </a:rPr>
              <a:t>not (the way) of those who earned Your Anger (such as the Jews), </a:t>
            </a:r>
          </a:p>
          <a:p>
            <a:pPr lvl="0" algn="ctr"/>
            <a:r>
              <a:rPr lang="en-US" sz="2800" dirty="0">
                <a:solidFill>
                  <a:srgbClr val="F5AD78"/>
                </a:solidFill>
                <a:latin typeface="Eras Demi ITC" panose="020B0805030504020804" pitchFamily="34" charset="0"/>
              </a:rPr>
              <a:t>nor of those who went astray </a:t>
            </a:r>
            <a:endParaRPr lang="ur-PK" sz="2800" dirty="0">
              <a:solidFill>
                <a:srgbClr val="F5AD78"/>
              </a:solidFill>
              <a:latin typeface="Eras Demi ITC" panose="020B0805030504020804" pitchFamily="34" charset="0"/>
            </a:endParaRPr>
          </a:p>
          <a:p>
            <a:pPr lvl="0" algn="ctr"/>
            <a:r>
              <a:rPr lang="en-US" sz="2800" dirty="0">
                <a:solidFill>
                  <a:srgbClr val="F5AD78"/>
                </a:solidFill>
                <a:latin typeface="Eras Demi ITC" panose="020B0805030504020804" pitchFamily="34" charset="0"/>
              </a:rPr>
              <a:t>(such as the Christians). </a:t>
            </a:r>
          </a:p>
        </p:txBody>
      </p:sp>
      <p:pic>
        <p:nvPicPr>
          <p:cNvPr id="6" name="Picture 5"/>
          <p:cNvPicPr>
            <a:picLocks noChangeAspect="1"/>
          </p:cNvPicPr>
          <p:nvPr/>
        </p:nvPicPr>
        <p:blipFill>
          <a:blip r:embed="rId3"/>
          <a:stretch>
            <a:fillRect/>
          </a:stretch>
        </p:blipFill>
        <p:spPr>
          <a:xfrm>
            <a:off x="1249247" y="82668"/>
            <a:ext cx="9986113" cy="2219136"/>
          </a:xfrm>
          <a:prstGeom prst="rect">
            <a:avLst/>
          </a:prstGeom>
        </p:spPr>
      </p:pic>
      <p:pic>
        <p:nvPicPr>
          <p:cNvPr id="7" name="Picture 6"/>
          <p:cNvPicPr>
            <a:picLocks noChangeAspect="1"/>
          </p:cNvPicPr>
          <p:nvPr/>
        </p:nvPicPr>
        <p:blipFill>
          <a:blip r:embed="rId4"/>
          <a:stretch>
            <a:fillRect/>
          </a:stretch>
        </p:blipFill>
        <p:spPr>
          <a:xfrm>
            <a:off x="3748824" y="1418528"/>
            <a:ext cx="4986960" cy="2578832"/>
          </a:xfrm>
          <a:prstGeom prst="rect">
            <a:avLst/>
          </a:prstGeom>
        </p:spPr>
      </p:pic>
    </p:spTree>
    <p:extLst>
      <p:ext uri="{BB962C8B-B14F-4D97-AF65-F5344CB8AC3E}">
        <p14:creationId xmlns:p14="http://schemas.microsoft.com/office/powerpoint/2010/main" val="426876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65943" y="0"/>
            <a:ext cx="9826171" cy="6858000"/>
          </a:xfrm>
          <a:prstGeom prst="rect">
            <a:avLst/>
          </a:prstGeom>
        </p:spPr>
      </p:pic>
      <p:sp>
        <p:nvSpPr>
          <p:cNvPr id="2" name="Rectangle 1"/>
          <p:cNvSpPr/>
          <p:nvPr/>
        </p:nvSpPr>
        <p:spPr>
          <a:xfrm>
            <a:off x="1683524" y="248195"/>
            <a:ext cx="8991600" cy="1446550"/>
          </a:xfrm>
          <a:prstGeom prst="rect">
            <a:avLst/>
          </a:prstGeom>
        </p:spPr>
        <p:txBody>
          <a:bodyPr wrap="square">
            <a:spAutoFit/>
          </a:bodyPr>
          <a:lstStyle/>
          <a:p>
            <a:pPr algn="ctr" defTabSz="914400"/>
            <a:r>
              <a:rPr lang="en-GB" sz="4400" b="1" dirty="0">
                <a:ln w="18415" cmpd="sng">
                  <a:solidFill>
                    <a:srgbClr val="FFFFFF"/>
                  </a:solidFill>
                  <a:prstDash val="solid"/>
                </a:ln>
                <a:effectLst>
                  <a:outerShdw blurRad="38100" dist="38100" dir="2700000" algn="tl">
                    <a:srgbClr val="000000">
                      <a:alpha val="43137"/>
                    </a:srgbClr>
                  </a:outerShdw>
                </a:effectLst>
                <a:latin typeface="Eras Light ITC" pitchFamily="34" charset="0"/>
              </a:rPr>
              <a:t>Taking the right route is necessary to reach at your desired destination</a:t>
            </a:r>
          </a:p>
        </p:txBody>
      </p:sp>
    </p:spTree>
    <p:extLst>
      <p:ext uri="{BB962C8B-B14F-4D97-AF65-F5344CB8AC3E}">
        <p14:creationId xmlns:p14="http://schemas.microsoft.com/office/powerpoint/2010/main" val="3976267004"/>
      </p:ext>
    </p:extLst>
  </p:cSld>
  <p:clrMapOvr>
    <a:masterClrMapping/>
  </p:clrMapOvr>
  <p:transition spd="slow">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2313" y="3277221"/>
            <a:ext cx="5327374" cy="2751522"/>
          </a:xfrm>
          <a:prstGeom prst="rect">
            <a:avLst/>
          </a:prstGeom>
        </p:spPr>
        <p:txBody>
          <a:bodyPr wrap="square">
            <a:spAutoFit/>
          </a:bodyPr>
          <a:lstStyle/>
          <a:p>
            <a:pPr marL="2334" algn="ctr" defTabSz="685800" rtl="1">
              <a:lnSpc>
                <a:spcPct val="120000"/>
              </a:lnSpc>
              <a:spcBef>
                <a:spcPts val="375"/>
              </a:spcBef>
              <a:spcAft>
                <a:spcPts val="450"/>
              </a:spcAft>
              <a:buClr>
                <a:srgbClr val="F98657"/>
              </a:buClr>
              <a:buSzPct val="90000"/>
            </a:pPr>
            <a:r>
              <a:rPr lang="en-US" sz="7200" dirty="0">
                <a:solidFill>
                  <a:srgbClr val="F5AD78"/>
                </a:solidFill>
                <a:latin typeface="Eras Demi ITC" panose="020B0805030504020804" pitchFamily="34" charset="0"/>
              </a:rPr>
              <a:t>O” ALLAH Accept</a:t>
            </a:r>
          </a:p>
        </p:txBody>
      </p:sp>
      <p:pic>
        <p:nvPicPr>
          <p:cNvPr id="3" name="Picture 2"/>
          <p:cNvPicPr>
            <a:picLocks noChangeAspect="1"/>
          </p:cNvPicPr>
          <p:nvPr/>
        </p:nvPicPr>
        <p:blipFill>
          <a:blip r:embed="rId3"/>
          <a:stretch>
            <a:fillRect/>
          </a:stretch>
        </p:blipFill>
        <p:spPr>
          <a:xfrm>
            <a:off x="2788600" y="536310"/>
            <a:ext cx="7382896" cy="3188484"/>
          </a:xfrm>
          <a:prstGeom prst="rect">
            <a:avLst/>
          </a:prstGeom>
        </p:spPr>
      </p:pic>
    </p:spTree>
    <p:extLst>
      <p:ext uri="{BB962C8B-B14F-4D97-AF65-F5344CB8AC3E}">
        <p14:creationId xmlns:p14="http://schemas.microsoft.com/office/powerpoint/2010/main" val="363102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sk-a-muslim.com/wp-content/uploads/2014/04/Highway.jpg"/>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p:spPr>
      </p:pic>
      <p:sp>
        <p:nvSpPr>
          <p:cNvPr id="3" name="TextBox 2"/>
          <p:cNvSpPr txBox="1"/>
          <p:nvPr/>
        </p:nvSpPr>
        <p:spPr>
          <a:xfrm>
            <a:off x="1524000" y="1"/>
            <a:ext cx="9144000" cy="2585323"/>
          </a:xfrm>
          <a:prstGeom prst="rect">
            <a:avLst/>
          </a:prstGeom>
          <a:solidFill>
            <a:srgbClr val="A9CAF2">
              <a:alpha val="55000"/>
            </a:srgbClr>
          </a:solidFill>
          <a:ln>
            <a:no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GB" sz="5400" b="1" dirty="0">
                <a:solidFill>
                  <a:srgbClr val="002060"/>
                </a:solidFill>
                <a:latin typeface="Eras Demi ITC" panose="020B0805030504020804" pitchFamily="34" charset="0"/>
              </a:rPr>
              <a:t>Once you got the right way, Would you still wait and think?</a:t>
            </a:r>
          </a:p>
        </p:txBody>
      </p:sp>
      <p:sp>
        <p:nvSpPr>
          <p:cNvPr id="4" name="Footer Placeholder 6"/>
          <p:cNvSpPr txBox="1">
            <a:spLocks/>
          </p:cNvSpPr>
          <p:nvPr/>
        </p:nvSpPr>
        <p:spPr>
          <a:xfrm>
            <a:off x="4648200" y="6356351"/>
            <a:ext cx="3810000" cy="339873"/>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800" dirty="0">
                <a:solidFill>
                  <a:schemeClr val="bg1"/>
                </a:solidFill>
                <a:latin typeface="Calibri"/>
              </a:rPr>
              <a:t>JI Youth (Women Wing)</a:t>
            </a:r>
          </a:p>
        </p:txBody>
      </p:sp>
    </p:spTree>
    <p:extLst>
      <p:ext uri="{BB962C8B-B14F-4D97-AF65-F5344CB8AC3E}">
        <p14:creationId xmlns:p14="http://schemas.microsoft.com/office/powerpoint/2010/main" val="3941636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duotone>
              <a:prstClr val="black"/>
              <a:srgbClr val="D9C3A5">
                <a:tint val="50000"/>
                <a:satMod val="180000"/>
              </a:srgbClr>
            </a:duotone>
          </a:blip>
          <a:srcRect t="8765" b="18110"/>
          <a:stretch/>
        </p:blipFill>
        <p:spPr>
          <a:xfrm>
            <a:off x="3856809" y="191730"/>
            <a:ext cx="4140257" cy="38551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0616" y="4046831"/>
            <a:ext cx="6896535" cy="2624047"/>
          </a:xfrm>
          <a:prstGeom prst="rect">
            <a:avLst/>
          </a:prstGeom>
        </p:spPr>
      </p:pic>
    </p:spTree>
    <p:extLst>
      <p:ext uri="{BB962C8B-B14F-4D97-AF65-F5344CB8AC3E}">
        <p14:creationId xmlns:p14="http://schemas.microsoft.com/office/powerpoint/2010/main" val="257352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000000"/>
              </a:clrFrom>
              <a:clrTo>
                <a:srgbClr val="000000">
                  <a:alpha val="0"/>
                </a:srgbClr>
              </a:clrTo>
            </a:clrChange>
            <a:duotone>
              <a:schemeClr val="accent6">
                <a:shade val="45000"/>
                <a:satMod val="135000"/>
              </a:schemeClr>
              <a:prstClr val="white"/>
            </a:duotone>
          </a:blip>
          <a:stretch>
            <a:fillRect/>
          </a:stretch>
        </p:blipFill>
        <p:spPr>
          <a:xfrm>
            <a:off x="1905070" y="1378858"/>
            <a:ext cx="8373562" cy="3091538"/>
          </a:xfrm>
          <a:prstGeom prst="rect">
            <a:avLst/>
          </a:prstGeom>
        </p:spPr>
      </p:pic>
    </p:spTree>
    <p:extLst>
      <p:ext uri="{BB962C8B-B14F-4D97-AF65-F5344CB8AC3E}">
        <p14:creationId xmlns:p14="http://schemas.microsoft.com/office/powerpoint/2010/main" val="3565257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anim calcmode="lin" valueType="num">
                                      <p:cBhvr>
                                        <p:cTn id="10" dur="3000" fill="hold"/>
                                        <p:tgtEl>
                                          <p:spTgt spid="4"/>
                                        </p:tgtEl>
                                        <p:attrNameLst>
                                          <p:attrName>ppt_x</p:attrName>
                                        </p:attrNameLst>
                                      </p:cBhvr>
                                      <p:tavLst>
                                        <p:tav tm="0">
                                          <p:val>
                                            <p:fltVal val="0.5"/>
                                          </p:val>
                                        </p:tav>
                                        <p:tav tm="100000">
                                          <p:val>
                                            <p:strVal val="#ppt_x"/>
                                          </p:val>
                                        </p:tav>
                                      </p:tavLst>
                                    </p:anim>
                                    <p:anim calcmode="lin" valueType="num">
                                      <p:cBhvr>
                                        <p:cTn id="11" dur="3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41817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World's Best Recitation Surah Al-Fatiha Transliteration Sheikh Abdul Basit">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90870" y="0"/>
            <a:ext cx="9154160" cy="6858000"/>
          </a:xfrm>
          <a:prstGeom prst="rect">
            <a:avLst/>
          </a:prstGeom>
        </p:spPr>
      </p:pic>
    </p:spTree>
    <p:extLst>
      <p:ext uri="{BB962C8B-B14F-4D97-AF65-F5344CB8AC3E}">
        <p14:creationId xmlns:p14="http://schemas.microsoft.com/office/powerpoint/2010/main" val="140924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315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fullScrn="1">
              <p:cMediaNode vol="80000">
                <p:cTn id="12" fill="hold" display="0">
                  <p:stCondLst>
                    <p:cond delay="indefinite"/>
                  </p:stCondLst>
                </p:cTn>
                <p:tgtEl>
                  <p:spTgt spid="3"/>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5784" y="171718"/>
            <a:ext cx="6439987" cy="1569660"/>
          </a:xfrm>
          <a:prstGeom prst="rect">
            <a:avLst/>
          </a:prstGeom>
        </p:spPr>
        <p:txBody>
          <a:bodyPr wrap="square">
            <a:spAutoFit/>
          </a:bodyPr>
          <a:lstStyle/>
          <a:p>
            <a:pPr algn="ctr" defTabSz="914400"/>
            <a:r>
              <a:rPr lang="en-US" sz="4800" b="1" dirty="0">
                <a:ln w="11430"/>
                <a:solidFill>
                  <a:schemeClr val="accent3">
                    <a:lumMod val="60000"/>
                    <a:lumOff val="40000"/>
                  </a:schemeClr>
                </a:solidFill>
                <a:effectLst>
                  <a:outerShdw blurRad="38100" dist="38100" dir="2700000" algn="tl">
                    <a:srgbClr val="000000">
                      <a:alpha val="43137"/>
                    </a:srgbClr>
                  </a:outerShdw>
                </a:effectLst>
                <a:latin typeface="Calibri"/>
              </a:rPr>
              <a:t>The Greatest Surah in the Qur’an</a:t>
            </a:r>
          </a:p>
        </p:txBody>
      </p:sp>
      <p:pic>
        <p:nvPicPr>
          <p:cNvPr id="4" name="Picture 3"/>
          <p:cNvPicPr>
            <a:picLocks noChangeAspect="1"/>
          </p:cNvPicPr>
          <p:nvPr/>
        </p:nvPicPr>
        <p:blipFill>
          <a:blip r:embed="rId3"/>
          <a:stretch>
            <a:fillRect/>
          </a:stretch>
        </p:blipFill>
        <p:spPr>
          <a:xfrm>
            <a:off x="1468710" y="1636763"/>
            <a:ext cx="9285013" cy="1603387"/>
          </a:xfrm>
          <a:prstGeom prst="rect">
            <a:avLst/>
          </a:prstGeom>
        </p:spPr>
      </p:pic>
      <p:pic>
        <p:nvPicPr>
          <p:cNvPr id="5" name="Picture 4"/>
          <p:cNvPicPr>
            <a:picLocks noChangeAspect="1"/>
          </p:cNvPicPr>
          <p:nvPr/>
        </p:nvPicPr>
        <p:blipFill>
          <a:blip r:embed="rId4"/>
          <a:stretch>
            <a:fillRect/>
          </a:stretch>
        </p:blipFill>
        <p:spPr>
          <a:xfrm>
            <a:off x="3379973" y="2709752"/>
            <a:ext cx="5944115" cy="1603387"/>
          </a:xfrm>
          <a:prstGeom prst="rect">
            <a:avLst/>
          </a:prstGeom>
        </p:spPr>
      </p:pic>
      <p:pic>
        <p:nvPicPr>
          <p:cNvPr id="6" name="Picture 5"/>
          <p:cNvPicPr>
            <a:picLocks noChangeAspect="1"/>
          </p:cNvPicPr>
          <p:nvPr/>
        </p:nvPicPr>
        <p:blipFill>
          <a:blip r:embed="rId5"/>
          <a:stretch>
            <a:fillRect/>
          </a:stretch>
        </p:blipFill>
        <p:spPr>
          <a:xfrm>
            <a:off x="2831285" y="3678125"/>
            <a:ext cx="6559865" cy="1603387"/>
          </a:xfrm>
          <a:prstGeom prst="rect">
            <a:avLst/>
          </a:prstGeom>
        </p:spPr>
      </p:pic>
      <p:pic>
        <p:nvPicPr>
          <p:cNvPr id="7" name="Picture 6"/>
          <p:cNvPicPr>
            <a:picLocks noChangeAspect="1"/>
          </p:cNvPicPr>
          <p:nvPr/>
        </p:nvPicPr>
        <p:blipFill>
          <a:blip r:embed="rId6"/>
          <a:stretch>
            <a:fillRect/>
          </a:stretch>
        </p:blipFill>
        <p:spPr>
          <a:xfrm>
            <a:off x="2831285" y="4751114"/>
            <a:ext cx="6492803" cy="2091109"/>
          </a:xfrm>
          <a:prstGeom prst="rect">
            <a:avLst/>
          </a:prstGeom>
        </p:spPr>
      </p:pic>
    </p:spTree>
    <p:extLst>
      <p:ext uri="{BB962C8B-B14F-4D97-AF65-F5344CB8AC3E}">
        <p14:creationId xmlns:p14="http://schemas.microsoft.com/office/powerpoint/2010/main" val="245850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91865" y="175101"/>
            <a:ext cx="5086649" cy="923330"/>
          </a:xfrm>
          <a:prstGeom prst="rect">
            <a:avLst/>
          </a:prstGeom>
        </p:spPr>
        <p:txBody>
          <a:bodyPr wrap="none">
            <a:spAutoFit/>
          </a:bodyPr>
          <a:lstStyle/>
          <a:p>
            <a:pPr defTabSz="914400">
              <a:defRPr/>
            </a:pPr>
            <a:r>
              <a:rPr lang="en-US" sz="5400" b="1" kern="0" dirty="0">
                <a:solidFill>
                  <a:schemeClr val="accent3">
                    <a:lumMod val="60000"/>
                    <a:lumOff val="40000"/>
                  </a:schemeClr>
                </a:solidFill>
                <a:effectLst>
                  <a:outerShdw blurRad="38100" dist="38100" dir="2700000" algn="tl">
                    <a:srgbClr val="000000">
                      <a:alpha val="43137"/>
                    </a:srgbClr>
                  </a:outerShdw>
                </a:effectLst>
                <a:latin typeface="Eras Demi ITC" panose="020B0805030504020804" pitchFamily="34" charset="0"/>
                <a:ea typeface="+mj-ea"/>
                <a:cs typeface="+mj-cs"/>
              </a:rPr>
              <a:t>Unique Virtues</a:t>
            </a:r>
            <a:endParaRPr lang="en-US" sz="2800" b="1" kern="0" dirty="0">
              <a:solidFill>
                <a:schemeClr val="accent3">
                  <a:lumMod val="60000"/>
                  <a:lumOff val="40000"/>
                </a:schemeClr>
              </a:solidFill>
              <a:effectLst>
                <a:outerShdw blurRad="38100" dist="38100" dir="2700000" algn="tl">
                  <a:srgbClr val="000000">
                    <a:alpha val="43137"/>
                  </a:srgbClr>
                </a:outerShdw>
              </a:effectLst>
              <a:latin typeface="Eras Demi ITC" panose="020B0805030504020804" pitchFamily="34" charset="0"/>
            </a:endParaRPr>
          </a:p>
        </p:txBody>
      </p:sp>
      <p:pic>
        <p:nvPicPr>
          <p:cNvPr id="4" name="Picture 3"/>
          <p:cNvPicPr>
            <a:picLocks noChangeAspect="1"/>
          </p:cNvPicPr>
          <p:nvPr/>
        </p:nvPicPr>
        <p:blipFill>
          <a:blip r:embed="rId3"/>
          <a:stretch>
            <a:fillRect/>
          </a:stretch>
        </p:blipFill>
        <p:spPr>
          <a:xfrm>
            <a:off x="1151277" y="1043567"/>
            <a:ext cx="9967824" cy="1066892"/>
          </a:xfrm>
          <a:prstGeom prst="rect">
            <a:avLst/>
          </a:prstGeom>
        </p:spPr>
      </p:pic>
      <p:pic>
        <p:nvPicPr>
          <p:cNvPr id="5" name="Picture 4"/>
          <p:cNvPicPr>
            <a:picLocks noChangeAspect="1"/>
          </p:cNvPicPr>
          <p:nvPr/>
        </p:nvPicPr>
        <p:blipFill>
          <a:blip r:embed="rId4"/>
          <a:stretch>
            <a:fillRect/>
          </a:stretch>
        </p:blipFill>
        <p:spPr>
          <a:xfrm>
            <a:off x="669651" y="1875458"/>
            <a:ext cx="10931075" cy="1066892"/>
          </a:xfrm>
          <a:prstGeom prst="rect">
            <a:avLst/>
          </a:prstGeom>
        </p:spPr>
      </p:pic>
      <p:pic>
        <p:nvPicPr>
          <p:cNvPr id="6" name="Picture 5"/>
          <p:cNvPicPr>
            <a:picLocks noChangeAspect="1"/>
          </p:cNvPicPr>
          <p:nvPr/>
        </p:nvPicPr>
        <p:blipFill>
          <a:blip r:embed="rId5"/>
          <a:stretch>
            <a:fillRect/>
          </a:stretch>
        </p:blipFill>
        <p:spPr>
          <a:xfrm>
            <a:off x="931801" y="2689061"/>
            <a:ext cx="10406774" cy="1066892"/>
          </a:xfrm>
          <a:prstGeom prst="rect">
            <a:avLst/>
          </a:prstGeom>
        </p:spPr>
      </p:pic>
      <p:pic>
        <p:nvPicPr>
          <p:cNvPr id="7" name="Picture 6"/>
          <p:cNvPicPr>
            <a:picLocks noChangeAspect="1"/>
          </p:cNvPicPr>
          <p:nvPr/>
        </p:nvPicPr>
        <p:blipFill>
          <a:blip r:embed="rId6"/>
          <a:stretch>
            <a:fillRect/>
          </a:stretch>
        </p:blipFill>
        <p:spPr>
          <a:xfrm>
            <a:off x="708818" y="3494032"/>
            <a:ext cx="10729890" cy="1066892"/>
          </a:xfrm>
          <a:prstGeom prst="rect">
            <a:avLst/>
          </a:prstGeom>
        </p:spPr>
      </p:pic>
      <p:pic>
        <p:nvPicPr>
          <p:cNvPr id="8" name="Picture 7"/>
          <p:cNvPicPr>
            <a:picLocks noChangeAspect="1"/>
          </p:cNvPicPr>
          <p:nvPr/>
        </p:nvPicPr>
        <p:blipFill>
          <a:blip r:embed="rId7"/>
          <a:stretch>
            <a:fillRect/>
          </a:stretch>
        </p:blipFill>
        <p:spPr>
          <a:xfrm>
            <a:off x="575154" y="4325624"/>
            <a:ext cx="11120068" cy="1066892"/>
          </a:xfrm>
          <a:prstGeom prst="rect">
            <a:avLst/>
          </a:prstGeom>
        </p:spPr>
      </p:pic>
      <p:pic>
        <p:nvPicPr>
          <p:cNvPr id="9" name="Picture 8"/>
          <p:cNvPicPr>
            <a:picLocks noChangeAspect="1"/>
          </p:cNvPicPr>
          <p:nvPr/>
        </p:nvPicPr>
        <p:blipFill>
          <a:blip r:embed="rId8"/>
          <a:stretch>
            <a:fillRect/>
          </a:stretch>
        </p:blipFill>
        <p:spPr>
          <a:xfrm>
            <a:off x="888667" y="5185267"/>
            <a:ext cx="10333616" cy="1066892"/>
          </a:xfrm>
          <a:prstGeom prst="rect">
            <a:avLst/>
          </a:prstGeom>
        </p:spPr>
      </p:pic>
      <p:pic>
        <p:nvPicPr>
          <p:cNvPr id="10" name="Picture 9"/>
          <p:cNvPicPr>
            <a:picLocks noChangeAspect="1"/>
          </p:cNvPicPr>
          <p:nvPr/>
        </p:nvPicPr>
        <p:blipFill>
          <a:blip r:embed="rId9"/>
          <a:stretch>
            <a:fillRect/>
          </a:stretch>
        </p:blipFill>
        <p:spPr>
          <a:xfrm>
            <a:off x="3222121" y="5945222"/>
            <a:ext cx="5456393" cy="1066892"/>
          </a:xfrm>
          <a:prstGeom prst="rect">
            <a:avLst/>
          </a:prstGeom>
        </p:spPr>
      </p:pic>
    </p:spTree>
    <p:extLst>
      <p:ext uri="{BB962C8B-B14F-4D97-AF65-F5344CB8AC3E}">
        <p14:creationId xmlns:p14="http://schemas.microsoft.com/office/powerpoint/2010/main" val="167489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417</TotalTime>
  <Words>6511</Words>
  <Application>Microsoft Office PowerPoint</Application>
  <PresentationFormat>Widescreen</PresentationFormat>
  <Paragraphs>310</Paragraphs>
  <Slides>42</Slides>
  <Notes>41</Notes>
  <HiddenSlides>0</HiddenSlides>
  <MMClips>1</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42</vt:i4>
      </vt:variant>
    </vt:vector>
  </HeadingPairs>
  <TitlesOfParts>
    <vt:vector size="63" baseType="lpstr">
      <vt:lpstr>Aasar Unicode</vt:lpstr>
      <vt:lpstr>Aharoni</vt:lpstr>
      <vt:lpstr>Algerian</vt:lpstr>
      <vt:lpstr>Andalus</vt:lpstr>
      <vt:lpstr>Anwar</vt:lpstr>
      <vt:lpstr>Arabic Typesetting</vt:lpstr>
      <vt:lpstr>Arial</vt:lpstr>
      <vt:lpstr>Attari_Quraan_Word</vt:lpstr>
      <vt:lpstr>Baskerville Old Face</vt:lpstr>
      <vt:lpstr>Bauhaus 93</vt:lpstr>
      <vt:lpstr>Bodoni MT</vt:lpstr>
      <vt:lpstr>Bookman Old Style</vt:lpstr>
      <vt:lpstr>Calibri</vt:lpstr>
      <vt:lpstr>Eras Demi ITC</vt:lpstr>
      <vt:lpstr>Eras Light ITC</vt:lpstr>
      <vt:lpstr>Imprint MT Shadow</vt:lpstr>
      <vt:lpstr>Jameel Noori Nastaleeq</vt:lpstr>
      <vt:lpstr>Rockwell</vt:lpstr>
      <vt:lpstr>Times New Roman</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Names of  Surah al Fatihah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leads us to know our responsibility </vt:lpstr>
      <vt:lpstr>Whole Qur’an is in 1 Ayah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Rama ayoub</dc:creator>
  <cp:lastModifiedBy>dirc</cp:lastModifiedBy>
  <cp:revision>88</cp:revision>
  <cp:lastPrinted>2019-07-22T08:20:38Z</cp:lastPrinted>
  <dcterms:created xsi:type="dcterms:W3CDTF">2019-07-11T06:28:20Z</dcterms:created>
  <dcterms:modified xsi:type="dcterms:W3CDTF">2020-02-10T05:21:29Z</dcterms:modified>
</cp:coreProperties>
</file>